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81" r:id="rId2"/>
  </p:sldMasterIdLst>
  <p:notesMasterIdLst>
    <p:notesMasterId r:id="rId30"/>
  </p:notesMasterIdLst>
  <p:handoutMasterIdLst>
    <p:handoutMasterId r:id="rId31"/>
  </p:handoutMasterIdLst>
  <p:sldIdLst>
    <p:sldId id="256" r:id="rId3"/>
    <p:sldId id="280" r:id="rId4"/>
    <p:sldId id="271" r:id="rId5"/>
    <p:sldId id="272" r:id="rId6"/>
    <p:sldId id="276" r:id="rId7"/>
    <p:sldId id="273" r:id="rId8"/>
    <p:sldId id="296" r:id="rId9"/>
    <p:sldId id="287" r:id="rId10"/>
    <p:sldId id="284" r:id="rId11"/>
    <p:sldId id="293" r:id="rId12"/>
    <p:sldId id="294" r:id="rId13"/>
    <p:sldId id="295" r:id="rId14"/>
    <p:sldId id="285" r:id="rId15"/>
    <p:sldId id="323" r:id="rId16"/>
    <p:sldId id="286" r:id="rId17"/>
    <p:sldId id="313" r:id="rId18"/>
    <p:sldId id="277" r:id="rId19"/>
    <p:sldId id="297" r:id="rId20"/>
    <p:sldId id="318" r:id="rId21"/>
    <p:sldId id="288" r:id="rId22"/>
    <p:sldId id="319" r:id="rId23"/>
    <p:sldId id="275" r:id="rId24"/>
    <p:sldId id="315" r:id="rId25"/>
    <p:sldId id="278" r:id="rId26"/>
    <p:sldId id="322" r:id="rId27"/>
    <p:sldId id="282" r:id="rId28"/>
    <p:sldId id="321" r:id="rId29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orient="horz" pos="1117">
          <p15:clr>
            <a:srgbClr val="A4A3A4"/>
          </p15:clr>
        </p15:guide>
        <p15:guide id="4" orient="horz" pos="2704">
          <p15:clr>
            <a:srgbClr val="A4A3A4"/>
          </p15:clr>
        </p15:guide>
        <p15:guide id="5" orient="horz" pos="3566">
          <p15:clr>
            <a:srgbClr val="A4A3A4"/>
          </p15:clr>
        </p15:guide>
        <p15:guide id="6" pos="2812">
          <p15:clr>
            <a:srgbClr val="A4A3A4"/>
          </p15:clr>
        </p15:guide>
        <p15:guide id="7" pos="2948">
          <p15:clr>
            <a:srgbClr val="A4A3A4"/>
          </p15:clr>
        </p15:guide>
        <p15:guide id="8" pos="3674">
          <p15:clr>
            <a:srgbClr val="A4A3A4"/>
          </p15:clr>
        </p15:guide>
        <p15:guide id="9" pos="3810">
          <p15:clr>
            <a:srgbClr val="A4A3A4"/>
          </p15:clr>
        </p15:guide>
        <p15:guide id="10" pos="1950">
          <p15:clr>
            <a:srgbClr val="A4A3A4"/>
          </p15:clr>
        </p15:guide>
        <p15:guide id="11" pos="2086">
          <p15:clr>
            <a:srgbClr val="A4A3A4"/>
          </p15:clr>
        </p15:guide>
        <p15:guide id="12" pos="1224">
          <p15:clr>
            <a:srgbClr val="A4A3A4"/>
          </p15:clr>
        </p15:guide>
        <p15:guide id="13" pos="1088">
          <p15:clr>
            <a:srgbClr val="A4A3A4"/>
          </p15:clr>
        </p15:guide>
        <p15:guide id="14" pos="340">
          <p15:clr>
            <a:srgbClr val="A4A3A4"/>
          </p15:clr>
        </p15:guide>
        <p15:guide id="15" pos="4536">
          <p15:clr>
            <a:srgbClr val="A4A3A4"/>
          </p15:clr>
        </p15:guide>
        <p15:guide id="16" pos="4672">
          <p15:clr>
            <a:srgbClr val="A4A3A4"/>
          </p15:clr>
        </p15:guide>
        <p15:guide id="17" pos="53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arina Pape" initials="KP" lastIdx="2" clrIdx="0">
    <p:extLst>
      <p:ext uri="{19B8F6BF-5375-455C-9EA6-DF929625EA0E}">
        <p15:presenceInfo xmlns:p15="http://schemas.microsoft.com/office/powerpoint/2012/main" userId="Katharina Pape" providerId="None"/>
      </p:ext>
    </p:extLst>
  </p:cmAuthor>
  <p:cmAuthor id="2" name="Katharina Pape" initials="KP [2]" lastIdx="1" clrIdx="1">
    <p:extLst>
      <p:ext uri="{19B8F6BF-5375-455C-9EA6-DF929625EA0E}">
        <p15:presenceInfo xmlns:p15="http://schemas.microsoft.com/office/powerpoint/2012/main" userId="S-1-5-21-1737541493-1517524261-56727547-4056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5252"/>
    <a:srgbClr val="FAB0B0"/>
    <a:srgbClr val="459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4627" autoAdjust="0"/>
  </p:normalViewPr>
  <p:slideViewPr>
    <p:cSldViewPr showGuides="1">
      <p:cViewPr varScale="1">
        <p:scale>
          <a:sx n="113" d="100"/>
          <a:sy n="113" d="100"/>
        </p:scale>
        <p:origin x="1506" y="102"/>
      </p:cViewPr>
      <p:guideLst>
        <p:guide orient="horz" pos="346"/>
        <p:guide orient="horz" pos="3793"/>
        <p:guide orient="horz" pos="1117"/>
        <p:guide orient="horz" pos="2704"/>
        <p:guide orient="horz" pos="3566"/>
        <p:guide pos="2812"/>
        <p:guide pos="2948"/>
        <p:guide pos="3674"/>
        <p:guide pos="3810"/>
        <p:guide pos="1950"/>
        <p:guide pos="2086"/>
        <p:guide pos="1224"/>
        <p:guide pos="1088"/>
        <p:guide pos="340"/>
        <p:guide pos="4536"/>
        <p:guide pos="4672"/>
        <p:guide pos="539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9" d="100"/>
          <a:sy n="99" d="100"/>
        </p:scale>
        <p:origin x="-3540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392C56-4857-402C-86C3-F1BAA0B13671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9D510E4-4003-40C2-B151-C1E92F65CC82}">
      <dgm:prSet phldrT="[Text]" custT="1"/>
      <dgm:spPr/>
      <dgm:t>
        <a:bodyPr/>
        <a:lstStyle/>
        <a:p>
          <a:r>
            <a:rPr lang="de-DE" sz="1400" dirty="0"/>
            <a:t>Aktuell/ bisher KEIN HSH Sprachkurs Englisch</a:t>
          </a:r>
        </a:p>
      </dgm:t>
    </dgm:pt>
    <dgm:pt modelId="{2F10CB17-CBD7-46CD-A0D4-7C856DD2E05A}" type="parTrans" cxnId="{456B3CFC-9A40-4CC7-9406-589F0E72161A}">
      <dgm:prSet/>
      <dgm:spPr/>
      <dgm:t>
        <a:bodyPr/>
        <a:lstStyle/>
        <a:p>
          <a:endParaRPr lang="de-DE"/>
        </a:p>
      </dgm:t>
    </dgm:pt>
    <dgm:pt modelId="{2D701D74-1966-49C7-A760-5E6185DFA963}" type="sibTrans" cxnId="{456B3CFC-9A40-4CC7-9406-589F0E72161A}">
      <dgm:prSet/>
      <dgm:spPr/>
      <dgm:t>
        <a:bodyPr/>
        <a:lstStyle/>
        <a:p>
          <a:endParaRPr lang="de-DE"/>
        </a:p>
      </dgm:t>
    </dgm:pt>
    <dgm:pt modelId="{19765B6D-8A5C-4F2F-A628-F25F4B12D159}">
      <dgm:prSet phldrT="[Text]" custT="1"/>
      <dgm:spPr/>
      <dgm:t>
        <a:bodyPr/>
        <a:lstStyle/>
        <a:p>
          <a:r>
            <a:rPr lang="de-DE" sz="1050" dirty="0"/>
            <a:t>Dokument: - Abiturzeugnis (mind. 8 Jahre Englischunterricht) </a:t>
          </a:r>
        </a:p>
        <a:p>
          <a:r>
            <a:rPr lang="de-DE" sz="1050" dirty="0"/>
            <a:t>- TOEFL IBT (mind. 72) </a:t>
          </a:r>
        </a:p>
        <a:p>
          <a:r>
            <a:rPr lang="de-DE" sz="1050" dirty="0"/>
            <a:t>- IELTS (mind. 5.5) </a:t>
          </a:r>
        </a:p>
        <a:p>
          <a:r>
            <a:rPr lang="en-US" sz="1050" dirty="0"/>
            <a:t>- Cambridge Exam/ESOL (</a:t>
          </a:r>
          <a:r>
            <a:rPr lang="en-US" sz="1050" b="1" dirty="0"/>
            <a:t>F</a:t>
          </a:r>
          <a:r>
            <a:rPr lang="en-US" sz="1050" dirty="0"/>
            <a:t>irst </a:t>
          </a:r>
          <a:r>
            <a:rPr lang="en-US" sz="1050" b="1" dirty="0"/>
            <a:t>C</a:t>
          </a:r>
          <a:r>
            <a:rPr lang="en-US" sz="1050" dirty="0"/>
            <a:t>ertificate in </a:t>
          </a:r>
          <a:r>
            <a:rPr lang="en-US" sz="1050" b="1" dirty="0"/>
            <a:t>E</a:t>
          </a:r>
          <a:r>
            <a:rPr lang="en-US" sz="1050" dirty="0"/>
            <a:t>nglish)</a:t>
          </a:r>
          <a:r>
            <a:rPr lang="de-DE" sz="1050" dirty="0"/>
            <a:t> </a:t>
          </a:r>
        </a:p>
      </dgm:t>
    </dgm:pt>
    <dgm:pt modelId="{71214A0A-08A0-493D-A1FD-29D49C51581A}" type="parTrans" cxnId="{BE216EB4-9731-41C5-BCF9-FC5A4639CB77}">
      <dgm:prSet/>
      <dgm:spPr/>
      <dgm:t>
        <a:bodyPr/>
        <a:lstStyle/>
        <a:p>
          <a:endParaRPr lang="de-DE"/>
        </a:p>
      </dgm:t>
    </dgm:pt>
    <dgm:pt modelId="{8BB0FB03-0E8E-4260-BF9C-41048B97EB4E}" type="sibTrans" cxnId="{BE216EB4-9731-41C5-BCF9-FC5A4639CB77}">
      <dgm:prSet/>
      <dgm:spPr/>
      <dgm:t>
        <a:bodyPr/>
        <a:lstStyle/>
        <a:p>
          <a:endParaRPr lang="de-DE"/>
        </a:p>
      </dgm:t>
    </dgm:pt>
    <dgm:pt modelId="{33094420-9CAE-4696-B939-0403C1161EA8}">
      <dgm:prSet phldrT="[Text]" custT="1"/>
      <dgm:spPr/>
      <dgm:t>
        <a:bodyPr/>
        <a:lstStyle/>
        <a:p>
          <a:r>
            <a:rPr lang="de-DE" sz="1600" dirty="0"/>
            <a:t>HSH Sprachkurs Englisch belegt</a:t>
          </a:r>
        </a:p>
      </dgm:t>
    </dgm:pt>
    <dgm:pt modelId="{96630B4F-8983-4EED-A4F7-6EC3BE2DA132}" type="parTrans" cxnId="{3ADD5514-C121-4C46-86E8-CC1BBBD2434C}">
      <dgm:prSet/>
      <dgm:spPr/>
      <dgm:t>
        <a:bodyPr/>
        <a:lstStyle/>
        <a:p>
          <a:endParaRPr lang="de-DE"/>
        </a:p>
      </dgm:t>
    </dgm:pt>
    <dgm:pt modelId="{F7781C71-EBD8-49FA-A8DA-0BBE69F1EDD0}" type="sibTrans" cxnId="{3ADD5514-C121-4C46-86E8-CC1BBBD2434C}">
      <dgm:prSet/>
      <dgm:spPr/>
      <dgm:t>
        <a:bodyPr/>
        <a:lstStyle/>
        <a:p>
          <a:endParaRPr lang="de-DE"/>
        </a:p>
      </dgm:t>
    </dgm:pt>
    <dgm:pt modelId="{A8192CA2-9D57-43C7-9E6F-5F8AF0182DD7}">
      <dgm:prSet phldrT="[Text]" custT="1"/>
      <dgm:spPr/>
      <dgm:t>
        <a:bodyPr/>
        <a:lstStyle/>
        <a:p>
          <a:r>
            <a:rPr lang="de-DE" sz="1050" dirty="0"/>
            <a:t>Dokument: Sprachnachweis der HS Harz </a:t>
          </a:r>
          <a:r>
            <a:rPr lang="de-DE" sz="900" dirty="0"/>
            <a:t>(Download Vorlage via Dokumenten-Center)</a:t>
          </a:r>
        </a:p>
        <a:p>
          <a:endParaRPr lang="de-DE" sz="700" dirty="0"/>
        </a:p>
        <a:p>
          <a:r>
            <a:rPr lang="de-DE" sz="1050" dirty="0"/>
            <a:t>Ihr Ansprechpartner/in: Jeweilige Dozent/in</a:t>
          </a:r>
        </a:p>
      </dgm:t>
    </dgm:pt>
    <dgm:pt modelId="{3F2CA62B-2D8E-4A29-94AB-082C3ED7A82B}" type="parTrans" cxnId="{3BFBDB4C-037B-4006-8A84-A786E6416B4C}">
      <dgm:prSet/>
      <dgm:spPr/>
      <dgm:t>
        <a:bodyPr/>
        <a:lstStyle/>
        <a:p>
          <a:endParaRPr lang="de-DE"/>
        </a:p>
      </dgm:t>
    </dgm:pt>
    <dgm:pt modelId="{174CD217-1FEB-488C-A142-D9E4240A07CD}" type="sibTrans" cxnId="{3BFBDB4C-037B-4006-8A84-A786E6416B4C}">
      <dgm:prSet/>
      <dgm:spPr/>
      <dgm:t>
        <a:bodyPr/>
        <a:lstStyle/>
        <a:p>
          <a:endParaRPr lang="de-DE"/>
        </a:p>
      </dgm:t>
    </dgm:pt>
    <dgm:pt modelId="{2CFE2AA3-195B-44F5-A76E-6D406D024B6D}" type="pres">
      <dgm:prSet presAssocID="{3E392C56-4857-402C-86C3-F1BAA0B13671}" presName="Name0" presStyleCnt="0">
        <dgm:presLayoutVars>
          <dgm:dir/>
          <dgm:animLvl val="lvl"/>
          <dgm:resizeHandles val="exact"/>
        </dgm:presLayoutVars>
      </dgm:prSet>
      <dgm:spPr/>
    </dgm:pt>
    <dgm:pt modelId="{79DF32E8-A12A-44F5-BDCE-354B8A9F4725}" type="pres">
      <dgm:prSet presAssocID="{E9D510E4-4003-40C2-B151-C1E92F65CC82}" presName="vertFlow" presStyleCnt="0"/>
      <dgm:spPr/>
    </dgm:pt>
    <dgm:pt modelId="{14BA6FB4-644A-4272-AED8-7E9BA29392DF}" type="pres">
      <dgm:prSet presAssocID="{E9D510E4-4003-40C2-B151-C1E92F65CC82}" presName="header" presStyleLbl="node1" presStyleIdx="0" presStyleCnt="2" custScaleX="233424" custLinFactX="100000" custLinFactNeighborX="110117" custLinFactNeighborY="12526"/>
      <dgm:spPr/>
    </dgm:pt>
    <dgm:pt modelId="{C0974610-DC2F-4FC8-8DF3-D15EC3DC7A43}" type="pres">
      <dgm:prSet presAssocID="{71214A0A-08A0-493D-A1FD-29D49C51581A}" presName="parTrans" presStyleLbl="sibTrans2D1" presStyleIdx="0" presStyleCnt="2"/>
      <dgm:spPr/>
    </dgm:pt>
    <dgm:pt modelId="{5FD52880-431C-459A-A83E-426A1C8ACD14}" type="pres">
      <dgm:prSet presAssocID="{19765B6D-8A5C-4F2F-A628-F25F4B12D159}" presName="child" presStyleLbl="alignAccFollowNode1" presStyleIdx="0" presStyleCnt="2" custScaleX="223036" custScaleY="298760" custLinFactX="100000" custLinFactNeighborX="132367" custLinFactNeighborY="-31835">
        <dgm:presLayoutVars>
          <dgm:chMax val="0"/>
          <dgm:bulletEnabled val="1"/>
        </dgm:presLayoutVars>
      </dgm:prSet>
      <dgm:spPr/>
    </dgm:pt>
    <dgm:pt modelId="{1D504177-3378-407C-919D-E8499D1E251A}" type="pres">
      <dgm:prSet presAssocID="{E9D510E4-4003-40C2-B151-C1E92F65CC82}" presName="hSp" presStyleCnt="0"/>
      <dgm:spPr/>
    </dgm:pt>
    <dgm:pt modelId="{16873F69-DE3D-4065-B1AF-540110273920}" type="pres">
      <dgm:prSet presAssocID="{33094420-9CAE-4696-B939-0403C1161EA8}" presName="vertFlow" presStyleCnt="0"/>
      <dgm:spPr/>
    </dgm:pt>
    <dgm:pt modelId="{073CFAE4-C5B5-436B-828A-6ADA5FB31C91}" type="pres">
      <dgm:prSet presAssocID="{33094420-9CAE-4696-B939-0403C1161EA8}" presName="header" presStyleLbl="node1" presStyleIdx="1" presStyleCnt="2" custScaleX="197214" custLinFactX="-100000" custLinFactNeighborX="-160133" custLinFactNeighborY="10814"/>
      <dgm:spPr/>
    </dgm:pt>
    <dgm:pt modelId="{C78176D0-E920-4A47-9B77-8BF2469E4DF8}" type="pres">
      <dgm:prSet presAssocID="{3F2CA62B-2D8E-4A29-94AB-082C3ED7A82B}" presName="parTrans" presStyleLbl="sibTrans2D1" presStyleIdx="1" presStyleCnt="2"/>
      <dgm:spPr/>
    </dgm:pt>
    <dgm:pt modelId="{DF971DD4-A476-47DE-BD40-509DB6A830BD}" type="pres">
      <dgm:prSet presAssocID="{A8192CA2-9D57-43C7-9E6F-5F8AF0182DD7}" presName="child" presStyleLbl="alignAccFollowNode1" presStyleIdx="1" presStyleCnt="2" custScaleX="159399" custScaleY="229194" custLinFactX="-100000" custLinFactNeighborX="-154984" custLinFactNeighborY="5693">
        <dgm:presLayoutVars>
          <dgm:chMax val="0"/>
          <dgm:bulletEnabled val="1"/>
        </dgm:presLayoutVars>
      </dgm:prSet>
      <dgm:spPr/>
    </dgm:pt>
  </dgm:ptLst>
  <dgm:cxnLst>
    <dgm:cxn modelId="{3ADD5514-C121-4C46-86E8-CC1BBBD2434C}" srcId="{3E392C56-4857-402C-86C3-F1BAA0B13671}" destId="{33094420-9CAE-4696-B939-0403C1161EA8}" srcOrd="1" destOrd="0" parTransId="{96630B4F-8983-4EED-A4F7-6EC3BE2DA132}" sibTransId="{F7781C71-EBD8-49FA-A8DA-0BBE69F1EDD0}"/>
    <dgm:cxn modelId="{45791315-0A92-4AB9-9503-A14631AA68F8}" type="presOf" srcId="{3F2CA62B-2D8E-4A29-94AB-082C3ED7A82B}" destId="{C78176D0-E920-4A47-9B77-8BF2469E4DF8}" srcOrd="0" destOrd="0" presId="urn:microsoft.com/office/officeart/2005/8/layout/lProcess1"/>
    <dgm:cxn modelId="{D616FF1C-6F5C-4D27-BA5A-94D440B77F4D}" type="presOf" srcId="{A8192CA2-9D57-43C7-9E6F-5F8AF0182DD7}" destId="{DF971DD4-A476-47DE-BD40-509DB6A830BD}" srcOrd="0" destOrd="0" presId="urn:microsoft.com/office/officeart/2005/8/layout/lProcess1"/>
    <dgm:cxn modelId="{F44F9D2C-D0F3-4CFD-BC54-EA02A38B26B0}" type="presOf" srcId="{19765B6D-8A5C-4F2F-A628-F25F4B12D159}" destId="{5FD52880-431C-459A-A83E-426A1C8ACD14}" srcOrd="0" destOrd="0" presId="urn:microsoft.com/office/officeart/2005/8/layout/lProcess1"/>
    <dgm:cxn modelId="{02CA5F68-90F2-4433-BC8A-517934FC5007}" type="presOf" srcId="{E9D510E4-4003-40C2-B151-C1E92F65CC82}" destId="{14BA6FB4-644A-4272-AED8-7E9BA29392DF}" srcOrd="0" destOrd="0" presId="urn:microsoft.com/office/officeart/2005/8/layout/lProcess1"/>
    <dgm:cxn modelId="{C080896A-05DE-4A0C-BFE9-9202F0FF1194}" type="presOf" srcId="{3E392C56-4857-402C-86C3-F1BAA0B13671}" destId="{2CFE2AA3-195B-44F5-A76E-6D406D024B6D}" srcOrd="0" destOrd="0" presId="urn:microsoft.com/office/officeart/2005/8/layout/lProcess1"/>
    <dgm:cxn modelId="{3BFBDB4C-037B-4006-8A84-A786E6416B4C}" srcId="{33094420-9CAE-4696-B939-0403C1161EA8}" destId="{A8192CA2-9D57-43C7-9E6F-5F8AF0182DD7}" srcOrd="0" destOrd="0" parTransId="{3F2CA62B-2D8E-4A29-94AB-082C3ED7A82B}" sibTransId="{174CD217-1FEB-488C-A142-D9E4240A07CD}"/>
    <dgm:cxn modelId="{BE216EB4-9731-41C5-BCF9-FC5A4639CB77}" srcId="{E9D510E4-4003-40C2-B151-C1E92F65CC82}" destId="{19765B6D-8A5C-4F2F-A628-F25F4B12D159}" srcOrd="0" destOrd="0" parTransId="{71214A0A-08A0-493D-A1FD-29D49C51581A}" sibTransId="{8BB0FB03-0E8E-4260-BF9C-41048B97EB4E}"/>
    <dgm:cxn modelId="{CBE32ED1-785E-4909-86E0-D1C18A1D8162}" type="presOf" srcId="{33094420-9CAE-4696-B939-0403C1161EA8}" destId="{073CFAE4-C5B5-436B-828A-6ADA5FB31C91}" srcOrd="0" destOrd="0" presId="urn:microsoft.com/office/officeart/2005/8/layout/lProcess1"/>
    <dgm:cxn modelId="{780B2FFA-8784-47E8-914D-814131E682F7}" type="presOf" srcId="{71214A0A-08A0-493D-A1FD-29D49C51581A}" destId="{C0974610-DC2F-4FC8-8DF3-D15EC3DC7A43}" srcOrd="0" destOrd="0" presId="urn:microsoft.com/office/officeart/2005/8/layout/lProcess1"/>
    <dgm:cxn modelId="{456B3CFC-9A40-4CC7-9406-589F0E72161A}" srcId="{3E392C56-4857-402C-86C3-F1BAA0B13671}" destId="{E9D510E4-4003-40C2-B151-C1E92F65CC82}" srcOrd="0" destOrd="0" parTransId="{2F10CB17-CBD7-46CD-A0D4-7C856DD2E05A}" sibTransId="{2D701D74-1966-49C7-A760-5E6185DFA963}"/>
    <dgm:cxn modelId="{77BBE769-67A3-4C19-97D7-9A5273424FAB}" type="presParOf" srcId="{2CFE2AA3-195B-44F5-A76E-6D406D024B6D}" destId="{79DF32E8-A12A-44F5-BDCE-354B8A9F4725}" srcOrd="0" destOrd="0" presId="urn:microsoft.com/office/officeart/2005/8/layout/lProcess1"/>
    <dgm:cxn modelId="{2B553D31-C234-4D0D-8ECE-4F6FDDE154C1}" type="presParOf" srcId="{79DF32E8-A12A-44F5-BDCE-354B8A9F4725}" destId="{14BA6FB4-644A-4272-AED8-7E9BA29392DF}" srcOrd="0" destOrd="0" presId="urn:microsoft.com/office/officeart/2005/8/layout/lProcess1"/>
    <dgm:cxn modelId="{573CE54F-14D3-4A26-8D10-064A11BA1B62}" type="presParOf" srcId="{79DF32E8-A12A-44F5-BDCE-354B8A9F4725}" destId="{C0974610-DC2F-4FC8-8DF3-D15EC3DC7A43}" srcOrd="1" destOrd="0" presId="urn:microsoft.com/office/officeart/2005/8/layout/lProcess1"/>
    <dgm:cxn modelId="{EF8E1A0B-C46B-4ED4-90E8-CFD8895D4FD9}" type="presParOf" srcId="{79DF32E8-A12A-44F5-BDCE-354B8A9F4725}" destId="{5FD52880-431C-459A-A83E-426A1C8ACD14}" srcOrd="2" destOrd="0" presId="urn:microsoft.com/office/officeart/2005/8/layout/lProcess1"/>
    <dgm:cxn modelId="{72894319-034C-49C1-BF0A-2AA86A409AF0}" type="presParOf" srcId="{2CFE2AA3-195B-44F5-A76E-6D406D024B6D}" destId="{1D504177-3378-407C-919D-E8499D1E251A}" srcOrd="1" destOrd="0" presId="urn:microsoft.com/office/officeart/2005/8/layout/lProcess1"/>
    <dgm:cxn modelId="{0D81688B-AD3A-4539-9532-33CBE1C7AA9D}" type="presParOf" srcId="{2CFE2AA3-195B-44F5-A76E-6D406D024B6D}" destId="{16873F69-DE3D-4065-B1AF-540110273920}" srcOrd="2" destOrd="0" presId="urn:microsoft.com/office/officeart/2005/8/layout/lProcess1"/>
    <dgm:cxn modelId="{03FF569C-189E-45DB-B850-5C6339572016}" type="presParOf" srcId="{16873F69-DE3D-4065-B1AF-540110273920}" destId="{073CFAE4-C5B5-436B-828A-6ADA5FB31C91}" srcOrd="0" destOrd="0" presId="urn:microsoft.com/office/officeart/2005/8/layout/lProcess1"/>
    <dgm:cxn modelId="{3CBC1A59-2876-42A6-B3A3-FC0C5D6B6DDE}" type="presParOf" srcId="{16873F69-DE3D-4065-B1AF-540110273920}" destId="{C78176D0-E920-4A47-9B77-8BF2469E4DF8}" srcOrd="1" destOrd="0" presId="urn:microsoft.com/office/officeart/2005/8/layout/lProcess1"/>
    <dgm:cxn modelId="{4A71DC3B-4827-4DE7-BDB1-A874BECACC60}" type="presParOf" srcId="{16873F69-DE3D-4065-B1AF-540110273920}" destId="{DF971DD4-A476-47DE-BD40-509DB6A830BD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392C56-4857-402C-86C3-F1BAA0B13671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9D510E4-4003-40C2-B151-C1E92F65CC82}">
      <dgm:prSet phldrT="[Text]" custT="1"/>
      <dgm:spPr/>
      <dgm:t>
        <a:bodyPr/>
        <a:lstStyle/>
        <a:p>
          <a:r>
            <a:rPr lang="de-DE" sz="1400" dirty="0"/>
            <a:t>Aktuell/ bisher KEIN HSH Sprachkurs FR/ES</a:t>
          </a:r>
        </a:p>
      </dgm:t>
    </dgm:pt>
    <dgm:pt modelId="{2F10CB17-CBD7-46CD-A0D4-7C856DD2E05A}" type="parTrans" cxnId="{456B3CFC-9A40-4CC7-9406-589F0E72161A}">
      <dgm:prSet/>
      <dgm:spPr/>
      <dgm:t>
        <a:bodyPr/>
        <a:lstStyle/>
        <a:p>
          <a:endParaRPr lang="de-DE"/>
        </a:p>
      </dgm:t>
    </dgm:pt>
    <dgm:pt modelId="{2D701D74-1966-49C7-A760-5E6185DFA963}" type="sibTrans" cxnId="{456B3CFC-9A40-4CC7-9406-589F0E72161A}">
      <dgm:prSet/>
      <dgm:spPr/>
      <dgm:t>
        <a:bodyPr/>
        <a:lstStyle/>
        <a:p>
          <a:endParaRPr lang="de-DE"/>
        </a:p>
      </dgm:t>
    </dgm:pt>
    <dgm:pt modelId="{19765B6D-8A5C-4F2F-A628-F25F4B12D159}">
      <dgm:prSet phldrT="[Text]" custT="1"/>
      <dgm:spPr/>
      <dgm:t>
        <a:bodyPr/>
        <a:lstStyle/>
        <a:p>
          <a:r>
            <a:rPr lang="de-DE" sz="1050" dirty="0"/>
            <a:t>- wenden Sie sich bitte an die Verantwortlichen im Sprachenzentrum: https://www.hs-harz.de/hochschule/einrichtungen/sprachenzentrum, Das weitere Vorgehen bezüglich des Sprachnachweises stimmen Sie dann individuell ab. </a:t>
          </a:r>
        </a:p>
      </dgm:t>
    </dgm:pt>
    <dgm:pt modelId="{71214A0A-08A0-493D-A1FD-29D49C51581A}" type="parTrans" cxnId="{BE216EB4-9731-41C5-BCF9-FC5A4639CB77}">
      <dgm:prSet/>
      <dgm:spPr/>
      <dgm:t>
        <a:bodyPr/>
        <a:lstStyle/>
        <a:p>
          <a:endParaRPr lang="de-DE"/>
        </a:p>
      </dgm:t>
    </dgm:pt>
    <dgm:pt modelId="{8BB0FB03-0E8E-4260-BF9C-41048B97EB4E}" type="sibTrans" cxnId="{BE216EB4-9731-41C5-BCF9-FC5A4639CB77}">
      <dgm:prSet/>
      <dgm:spPr/>
      <dgm:t>
        <a:bodyPr/>
        <a:lstStyle/>
        <a:p>
          <a:endParaRPr lang="de-DE"/>
        </a:p>
      </dgm:t>
    </dgm:pt>
    <dgm:pt modelId="{33094420-9CAE-4696-B939-0403C1161EA8}">
      <dgm:prSet phldrT="[Text]" custT="1"/>
      <dgm:spPr/>
      <dgm:t>
        <a:bodyPr/>
        <a:lstStyle/>
        <a:p>
          <a:r>
            <a:rPr lang="de-DE" sz="1600" dirty="0"/>
            <a:t>HSH Sprachkurs FR/ES belegt</a:t>
          </a:r>
        </a:p>
      </dgm:t>
    </dgm:pt>
    <dgm:pt modelId="{96630B4F-8983-4EED-A4F7-6EC3BE2DA132}" type="parTrans" cxnId="{3ADD5514-C121-4C46-86E8-CC1BBBD2434C}">
      <dgm:prSet/>
      <dgm:spPr/>
      <dgm:t>
        <a:bodyPr/>
        <a:lstStyle/>
        <a:p>
          <a:endParaRPr lang="de-DE"/>
        </a:p>
      </dgm:t>
    </dgm:pt>
    <dgm:pt modelId="{F7781C71-EBD8-49FA-A8DA-0BBE69F1EDD0}" type="sibTrans" cxnId="{3ADD5514-C121-4C46-86E8-CC1BBBD2434C}">
      <dgm:prSet/>
      <dgm:spPr/>
      <dgm:t>
        <a:bodyPr/>
        <a:lstStyle/>
        <a:p>
          <a:endParaRPr lang="de-DE"/>
        </a:p>
      </dgm:t>
    </dgm:pt>
    <dgm:pt modelId="{A8192CA2-9D57-43C7-9E6F-5F8AF0182DD7}">
      <dgm:prSet phldrT="[Text]" custT="1"/>
      <dgm:spPr/>
      <dgm:t>
        <a:bodyPr/>
        <a:lstStyle/>
        <a:p>
          <a:r>
            <a:rPr lang="de-DE" sz="1050" dirty="0"/>
            <a:t>Dokument: Sprachnachweis der HS Harz </a:t>
          </a:r>
          <a:r>
            <a:rPr lang="de-DE" sz="900" dirty="0"/>
            <a:t>(Download Vorlage via Dokumenten-Center)</a:t>
          </a:r>
        </a:p>
        <a:p>
          <a:endParaRPr lang="de-DE" sz="700" dirty="0"/>
        </a:p>
        <a:p>
          <a:r>
            <a:rPr lang="de-DE" sz="1050" dirty="0"/>
            <a:t>Ihr Ansprechpartner/in: Jeweilige Dozent/in</a:t>
          </a:r>
        </a:p>
      </dgm:t>
    </dgm:pt>
    <dgm:pt modelId="{3F2CA62B-2D8E-4A29-94AB-082C3ED7A82B}" type="parTrans" cxnId="{3BFBDB4C-037B-4006-8A84-A786E6416B4C}">
      <dgm:prSet/>
      <dgm:spPr/>
      <dgm:t>
        <a:bodyPr/>
        <a:lstStyle/>
        <a:p>
          <a:endParaRPr lang="de-DE"/>
        </a:p>
      </dgm:t>
    </dgm:pt>
    <dgm:pt modelId="{174CD217-1FEB-488C-A142-D9E4240A07CD}" type="sibTrans" cxnId="{3BFBDB4C-037B-4006-8A84-A786E6416B4C}">
      <dgm:prSet/>
      <dgm:spPr/>
      <dgm:t>
        <a:bodyPr/>
        <a:lstStyle/>
        <a:p>
          <a:endParaRPr lang="de-DE"/>
        </a:p>
      </dgm:t>
    </dgm:pt>
    <dgm:pt modelId="{2CFE2AA3-195B-44F5-A76E-6D406D024B6D}" type="pres">
      <dgm:prSet presAssocID="{3E392C56-4857-402C-86C3-F1BAA0B13671}" presName="Name0" presStyleCnt="0">
        <dgm:presLayoutVars>
          <dgm:dir/>
          <dgm:animLvl val="lvl"/>
          <dgm:resizeHandles val="exact"/>
        </dgm:presLayoutVars>
      </dgm:prSet>
      <dgm:spPr/>
    </dgm:pt>
    <dgm:pt modelId="{79DF32E8-A12A-44F5-BDCE-354B8A9F4725}" type="pres">
      <dgm:prSet presAssocID="{E9D510E4-4003-40C2-B151-C1E92F65CC82}" presName="vertFlow" presStyleCnt="0"/>
      <dgm:spPr/>
    </dgm:pt>
    <dgm:pt modelId="{14BA6FB4-644A-4272-AED8-7E9BA29392DF}" type="pres">
      <dgm:prSet presAssocID="{E9D510E4-4003-40C2-B151-C1E92F65CC82}" presName="header" presStyleLbl="node1" presStyleIdx="0" presStyleCnt="2" custScaleX="233424" custLinFactX="100000" custLinFactNeighborX="111264" custLinFactNeighborY="-39309"/>
      <dgm:spPr/>
    </dgm:pt>
    <dgm:pt modelId="{C0974610-DC2F-4FC8-8DF3-D15EC3DC7A43}" type="pres">
      <dgm:prSet presAssocID="{71214A0A-08A0-493D-A1FD-29D49C51581A}" presName="parTrans" presStyleLbl="sibTrans2D1" presStyleIdx="0" presStyleCnt="2"/>
      <dgm:spPr/>
    </dgm:pt>
    <dgm:pt modelId="{5FD52880-431C-459A-A83E-426A1C8ACD14}" type="pres">
      <dgm:prSet presAssocID="{19765B6D-8A5C-4F2F-A628-F25F4B12D159}" presName="child" presStyleLbl="alignAccFollowNode1" presStyleIdx="0" presStyleCnt="2" custScaleX="223036" custScaleY="298760" custLinFactX="100000" custLinFactNeighborX="132367" custLinFactNeighborY="-31835">
        <dgm:presLayoutVars>
          <dgm:chMax val="0"/>
          <dgm:bulletEnabled val="1"/>
        </dgm:presLayoutVars>
      </dgm:prSet>
      <dgm:spPr/>
    </dgm:pt>
    <dgm:pt modelId="{1D504177-3378-407C-919D-E8499D1E251A}" type="pres">
      <dgm:prSet presAssocID="{E9D510E4-4003-40C2-B151-C1E92F65CC82}" presName="hSp" presStyleCnt="0"/>
      <dgm:spPr/>
    </dgm:pt>
    <dgm:pt modelId="{16873F69-DE3D-4065-B1AF-540110273920}" type="pres">
      <dgm:prSet presAssocID="{33094420-9CAE-4696-B939-0403C1161EA8}" presName="vertFlow" presStyleCnt="0"/>
      <dgm:spPr/>
    </dgm:pt>
    <dgm:pt modelId="{073CFAE4-C5B5-436B-828A-6ADA5FB31C91}" type="pres">
      <dgm:prSet presAssocID="{33094420-9CAE-4696-B939-0403C1161EA8}" presName="header" presStyleLbl="node1" presStyleIdx="1" presStyleCnt="2" custScaleX="197231" custScaleY="99452" custLinFactX="-100000" custLinFactNeighborX="-146085" custLinFactNeighborY="-25985"/>
      <dgm:spPr/>
    </dgm:pt>
    <dgm:pt modelId="{C78176D0-E920-4A47-9B77-8BF2469E4DF8}" type="pres">
      <dgm:prSet presAssocID="{3F2CA62B-2D8E-4A29-94AB-082C3ED7A82B}" presName="parTrans" presStyleLbl="sibTrans2D1" presStyleIdx="1" presStyleCnt="2"/>
      <dgm:spPr/>
    </dgm:pt>
    <dgm:pt modelId="{DF971DD4-A476-47DE-BD40-509DB6A830BD}" type="pres">
      <dgm:prSet presAssocID="{A8192CA2-9D57-43C7-9E6F-5F8AF0182DD7}" presName="child" presStyleLbl="alignAccFollowNode1" presStyleIdx="1" presStyleCnt="2" custScaleX="159399" custScaleY="229194" custLinFactX="-100000" custLinFactNeighborX="-154984" custLinFactNeighborY="5693">
        <dgm:presLayoutVars>
          <dgm:chMax val="0"/>
          <dgm:bulletEnabled val="1"/>
        </dgm:presLayoutVars>
      </dgm:prSet>
      <dgm:spPr/>
    </dgm:pt>
  </dgm:ptLst>
  <dgm:cxnLst>
    <dgm:cxn modelId="{3ADD5514-C121-4C46-86E8-CC1BBBD2434C}" srcId="{3E392C56-4857-402C-86C3-F1BAA0B13671}" destId="{33094420-9CAE-4696-B939-0403C1161EA8}" srcOrd="1" destOrd="0" parTransId="{96630B4F-8983-4EED-A4F7-6EC3BE2DA132}" sibTransId="{F7781C71-EBD8-49FA-A8DA-0BBE69F1EDD0}"/>
    <dgm:cxn modelId="{45791315-0A92-4AB9-9503-A14631AA68F8}" type="presOf" srcId="{3F2CA62B-2D8E-4A29-94AB-082C3ED7A82B}" destId="{C78176D0-E920-4A47-9B77-8BF2469E4DF8}" srcOrd="0" destOrd="0" presId="urn:microsoft.com/office/officeart/2005/8/layout/lProcess1"/>
    <dgm:cxn modelId="{D616FF1C-6F5C-4D27-BA5A-94D440B77F4D}" type="presOf" srcId="{A8192CA2-9D57-43C7-9E6F-5F8AF0182DD7}" destId="{DF971DD4-A476-47DE-BD40-509DB6A830BD}" srcOrd="0" destOrd="0" presId="urn:microsoft.com/office/officeart/2005/8/layout/lProcess1"/>
    <dgm:cxn modelId="{F44F9D2C-D0F3-4CFD-BC54-EA02A38B26B0}" type="presOf" srcId="{19765B6D-8A5C-4F2F-A628-F25F4B12D159}" destId="{5FD52880-431C-459A-A83E-426A1C8ACD14}" srcOrd="0" destOrd="0" presId="urn:microsoft.com/office/officeart/2005/8/layout/lProcess1"/>
    <dgm:cxn modelId="{02CA5F68-90F2-4433-BC8A-517934FC5007}" type="presOf" srcId="{E9D510E4-4003-40C2-B151-C1E92F65CC82}" destId="{14BA6FB4-644A-4272-AED8-7E9BA29392DF}" srcOrd="0" destOrd="0" presId="urn:microsoft.com/office/officeart/2005/8/layout/lProcess1"/>
    <dgm:cxn modelId="{C080896A-05DE-4A0C-BFE9-9202F0FF1194}" type="presOf" srcId="{3E392C56-4857-402C-86C3-F1BAA0B13671}" destId="{2CFE2AA3-195B-44F5-A76E-6D406D024B6D}" srcOrd="0" destOrd="0" presId="urn:microsoft.com/office/officeart/2005/8/layout/lProcess1"/>
    <dgm:cxn modelId="{3BFBDB4C-037B-4006-8A84-A786E6416B4C}" srcId="{33094420-9CAE-4696-B939-0403C1161EA8}" destId="{A8192CA2-9D57-43C7-9E6F-5F8AF0182DD7}" srcOrd="0" destOrd="0" parTransId="{3F2CA62B-2D8E-4A29-94AB-082C3ED7A82B}" sibTransId="{174CD217-1FEB-488C-A142-D9E4240A07CD}"/>
    <dgm:cxn modelId="{BE216EB4-9731-41C5-BCF9-FC5A4639CB77}" srcId="{E9D510E4-4003-40C2-B151-C1E92F65CC82}" destId="{19765B6D-8A5C-4F2F-A628-F25F4B12D159}" srcOrd="0" destOrd="0" parTransId="{71214A0A-08A0-493D-A1FD-29D49C51581A}" sibTransId="{8BB0FB03-0E8E-4260-BF9C-41048B97EB4E}"/>
    <dgm:cxn modelId="{CBE32ED1-785E-4909-86E0-D1C18A1D8162}" type="presOf" srcId="{33094420-9CAE-4696-B939-0403C1161EA8}" destId="{073CFAE4-C5B5-436B-828A-6ADA5FB31C91}" srcOrd="0" destOrd="0" presId="urn:microsoft.com/office/officeart/2005/8/layout/lProcess1"/>
    <dgm:cxn modelId="{780B2FFA-8784-47E8-914D-814131E682F7}" type="presOf" srcId="{71214A0A-08A0-493D-A1FD-29D49C51581A}" destId="{C0974610-DC2F-4FC8-8DF3-D15EC3DC7A43}" srcOrd="0" destOrd="0" presId="urn:microsoft.com/office/officeart/2005/8/layout/lProcess1"/>
    <dgm:cxn modelId="{456B3CFC-9A40-4CC7-9406-589F0E72161A}" srcId="{3E392C56-4857-402C-86C3-F1BAA0B13671}" destId="{E9D510E4-4003-40C2-B151-C1E92F65CC82}" srcOrd="0" destOrd="0" parTransId="{2F10CB17-CBD7-46CD-A0D4-7C856DD2E05A}" sibTransId="{2D701D74-1966-49C7-A760-5E6185DFA963}"/>
    <dgm:cxn modelId="{77BBE769-67A3-4C19-97D7-9A5273424FAB}" type="presParOf" srcId="{2CFE2AA3-195B-44F5-A76E-6D406D024B6D}" destId="{79DF32E8-A12A-44F5-BDCE-354B8A9F4725}" srcOrd="0" destOrd="0" presId="urn:microsoft.com/office/officeart/2005/8/layout/lProcess1"/>
    <dgm:cxn modelId="{2B553D31-C234-4D0D-8ECE-4F6FDDE154C1}" type="presParOf" srcId="{79DF32E8-A12A-44F5-BDCE-354B8A9F4725}" destId="{14BA6FB4-644A-4272-AED8-7E9BA29392DF}" srcOrd="0" destOrd="0" presId="urn:microsoft.com/office/officeart/2005/8/layout/lProcess1"/>
    <dgm:cxn modelId="{573CE54F-14D3-4A26-8D10-064A11BA1B62}" type="presParOf" srcId="{79DF32E8-A12A-44F5-BDCE-354B8A9F4725}" destId="{C0974610-DC2F-4FC8-8DF3-D15EC3DC7A43}" srcOrd="1" destOrd="0" presId="urn:microsoft.com/office/officeart/2005/8/layout/lProcess1"/>
    <dgm:cxn modelId="{EF8E1A0B-C46B-4ED4-90E8-CFD8895D4FD9}" type="presParOf" srcId="{79DF32E8-A12A-44F5-BDCE-354B8A9F4725}" destId="{5FD52880-431C-459A-A83E-426A1C8ACD14}" srcOrd="2" destOrd="0" presId="urn:microsoft.com/office/officeart/2005/8/layout/lProcess1"/>
    <dgm:cxn modelId="{72894319-034C-49C1-BF0A-2AA86A409AF0}" type="presParOf" srcId="{2CFE2AA3-195B-44F5-A76E-6D406D024B6D}" destId="{1D504177-3378-407C-919D-E8499D1E251A}" srcOrd="1" destOrd="0" presId="urn:microsoft.com/office/officeart/2005/8/layout/lProcess1"/>
    <dgm:cxn modelId="{0D81688B-AD3A-4539-9532-33CBE1C7AA9D}" type="presParOf" srcId="{2CFE2AA3-195B-44F5-A76E-6D406D024B6D}" destId="{16873F69-DE3D-4065-B1AF-540110273920}" srcOrd="2" destOrd="0" presId="urn:microsoft.com/office/officeart/2005/8/layout/lProcess1"/>
    <dgm:cxn modelId="{03FF569C-189E-45DB-B850-5C6339572016}" type="presParOf" srcId="{16873F69-DE3D-4065-B1AF-540110273920}" destId="{073CFAE4-C5B5-436B-828A-6ADA5FB31C91}" srcOrd="0" destOrd="0" presId="urn:microsoft.com/office/officeart/2005/8/layout/lProcess1"/>
    <dgm:cxn modelId="{3CBC1A59-2876-42A6-B3A3-FC0C5D6B6DDE}" type="presParOf" srcId="{16873F69-DE3D-4065-B1AF-540110273920}" destId="{C78176D0-E920-4A47-9B77-8BF2469E4DF8}" srcOrd="1" destOrd="0" presId="urn:microsoft.com/office/officeart/2005/8/layout/lProcess1"/>
    <dgm:cxn modelId="{4A71DC3B-4827-4DE7-BDB1-A874BECACC60}" type="presParOf" srcId="{16873F69-DE3D-4065-B1AF-540110273920}" destId="{DF971DD4-A476-47DE-BD40-509DB6A830BD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A6FB4-644A-4272-AED8-7E9BA29392DF}">
      <dsp:nvSpPr>
        <dsp:cNvPr id="0" name=""/>
        <dsp:cNvSpPr/>
      </dsp:nvSpPr>
      <dsp:spPr>
        <a:xfrm>
          <a:off x="3402836" y="266201"/>
          <a:ext cx="3779388" cy="404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Aktuell/ bisher KEIN HSH Sprachkurs Englisch</a:t>
          </a:r>
        </a:p>
      </dsp:txBody>
      <dsp:txXfrm>
        <a:off x="3414692" y="278057"/>
        <a:ext cx="3755676" cy="381065"/>
      </dsp:txXfrm>
    </dsp:sp>
    <dsp:sp modelId="{C0974610-DC2F-4FC8-8DF3-D15EC3DC7A43}">
      <dsp:nvSpPr>
        <dsp:cNvPr id="0" name=""/>
        <dsp:cNvSpPr/>
      </dsp:nvSpPr>
      <dsp:spPr>
        <a:xfrm rot="5003337">
          <a:off x="5300716" y="674973"/>
          <a:ext cx="39676" cy="7083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52880-431C-459A-A83E-426A1C8ACD14}">
      <dsp:nvSpPr>
        <dsp:cNvPr id="0" name=""/>
        <dsp:cNvSpPr/>
      </dsp:nvSpPr>
      <dsp:spPr>
        <a:xfrm>
          <a:off x="3589604" y="749803"/>
          <a:ext cx="3611195" cy="120931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Dokument: - Abiturzeugnis (mind. 8 Jahre Englischunterricht) 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- TOEFL IBT (mind. 72) 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- IELTS (mind. 5.5) 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- Cambridge Exam/ESOL (</a:t>
          </a:r>
          <a:r>
            <a:rPr lang="en-US" sz="1050" b="1" kern="1200" dirty="0"/>
            <a:t>F</a:t>
          </a:r>
          <a:r>
            <a:rPr lang="en-US" sz="1050" kern="1200" dirty="0"/>
            <a:t>irst </a:t>
          </a:r>
          <a:r>
            <a:rPr lang="en-US" sz="1050" b="1" kern="1200" dirty="0"/>
            <a:t>C</a:t>
          </a:r>
          <a:r>
            <a:rPr lang="en-US" sz="1050" kern="1200" dirty="0"/>
            <a:t>ertificate in </a:t>
          </a:r>
          <a:r>
            <a:rPr lang="en-US" sz="1050" b="1" kern="1200" dirty="0"/>
            <a:t>E</a:t>
          </a:r>
          <a:r>
            <a:rPr lang="en-US" sz="1050" kern="1200" dirty="0"/>
            <a:t>nglish)</a:t>
          </a:r>
          <a:r>
            <a:rPr lang="de-DE" sz="1050" kern="1200" dirty="0"/>
            <a:t> </a:t>
          </a:r>
        </a:p>
      </dsp:txBody>
      <dsp:txXfrm>
        <a:off x="3625024" y="785223"/>
        <a:ext cx="3540355" cy="1138472"/>
      </dsp:txXfrm>
    </dsp:sp>
    <dsp:sp modelId="{073CFAE4-C5B5-436B-828A-6ADA5FB31C91}">
      <dsp:nvSpPr>
        <dsp:cNvPr id="0" name=""/>
        <dsp:cNvSpPr/>
      </dsp:nvSpPr>
      <dsp:spPr>
        <a:xfrm>
          <a:off x="0" y="263776"/>
          <a:ext cx="3193109" cy="404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HSH Sprachkurs Englisch belegt</a:t>
          </a:r>
        </a:p>
      </dsp:txBody>
      <dsp:txXfrm>
        <a:off x="11856" y="275632"/>
        <a:ext cx="3169397" cy="381065"/>
      </dsp:txXfrm>
    </dsp:sp>
    <dsp:sp modelId="{C78176D0-E920-4A47-9B77-8BF2469E4DF8}">
      <dsp:nvSpPr>
        <dsp:cNvPr id="0" name=""/>
        <dsp:cNvSpPr/>
      </dsp:nvSpPr>
      <dsp:spPr>
        <a:xfrm rot="5918104">
          <a:off x="1521623" y="700343"/>
          <a:ext cx="67979" cy="7083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71DD4-A476-47DE-BD40-509DB6A830BD}">
      <dsp:nvSpPr>
        <dsp:cNvPr id="0" name=""/>
        <dsp:cNvSpPr/>
      </dsp:nvSpPr>
      <dsp:spPr>
        <a:xfrm>
          <a:off x="184542" y="802970"/>
          <a:ext cx="2580843" cy="9277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Dokument: Sprachnachweis der HS Harz </a:t>
          </a:r>
          <a:r>
            <a:rPr lang="de-DE" sz="900" kern="1200" dirty="0"/>
            <a:t>(Download Vorlage via Dokumenten-Center)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700" kern="1200" dirty="0"/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Ihr Ansprechpartner/in: Jeweilige Dozent/in</a:t>
          </a:r>
        </a:p>
      </dsp:txBody>
      <dsp:txXfrm>
        <a:off x="211714" y="830142"/>
        <a:ext cx="2526499" cy="873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A6FB4-644A-4272-AED8-7E9BA29392DF}">
      <dsp:nvSpPr>
        <dsp:cNvPr id="0" name=""/>
        <dsp:cNvSpPr/>
      </dsp:nvSpPr>
      <dsp:spPr>
        <a:xfrm>
          <a:off x="3421269" y="192765"/>
          <a:ext cx="3779388" cy="404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Aktuell/ bisher KEIN HSH Sprachkurs FR/ES</a:t>
          </a:r>
        </a:p>
      </dsp:txBody>
      <dsp:txXfrm>
        <a:off x="3433125" y="204621"/>
        <a:ext cx="3755676" cy="381065"/>
      </dsp:txXfrm>
    </dsp:sp>
    <dsp:sp modelId="{C0974610-DC2F-4FC8-8DF3-D15EC3DC7A43}">
      <dsp:nvSpPr>
        <dsp:cNvPr id="0" name=""/>
        <dsp:cNvSpPr/>
      </dsp:nvSpPr>
      <dsp:spPr>
        <a:xfrm rot="5098898">
          <a:off x="5297209" y="638255"/>
          <a:ext cx="76423" cy="7083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52880-431C-459A-A83E-426A1C8ACD14}">
      <dsp:nvSpPr>
        <dsp:cNvPr id="0" name=""/>
        <dsp:cNvSpPr/>
      </dsp:nvSpPr>
      <dsp:spPr>
        <a:xfrm>
          <a:off x="3589604" y="749803"/>
          <a:ext cx="3611195" cy="120931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- wenden Sie sich bitte an die Verantwortlichen im Sprachenzentrum: https://www.hs-harz.de/hochschule/einrichtungen/sprachenzentrum, Das weitere Vorgehen bezüglich des Sprachnachweises stimmen Sie dann individuell ab. </a:t>
          </a:r>
        </a:p>
      </dsp:txBody>
      <dsp:txXfrm>
        <a:off x="3625024" y="785223"/>
        <a:ext cx="3540355" cy="1138472"/>
      </dsp:txXfrm>
    </dsp:sp>
    <dsp:sp modelId="{073CFAE4-C5B5-436B-828A-6ADA5FB31C91}">
      <dsp:nvSpPr>
        <dsp:cNvPr id="0" name=""/>
        <dsp:cNvSpPr/>
      </dsp:nvSpPr>
      <dsp:spPr>
        <a:xfrm>
          <a:off x="22355" y="211642"/>
          <a:ext cx="3193384" cy="402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HSH Sprachkurs FR/ES belegt</a:t>
          </a:r>
        </a:p>
      </dsp:txBody>
      <dsp:txXfrm>
        <a:off x="34146" y="223433"/>
        <a:ext cx="3169802" cy="378977"/>
      </dsp:txXfrm>
    </dsp:sp>
    <dsp:sp modelId="{C78176D0-E920-4A47-9B77-8BF2469E4DF8}">
      <dsp:nvSpPr>
        <dsp:cNvPr id="0" name=""/>
        <dsp:cNvSpPr/>
      </dsp:nvSpPr>
      <dsp:spPr>
        <a:xfrm rot="5976123">
          <a:off x="1521916" y="672058"/>
          <a:ext cx="94600" cy="7083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71DD4-A476-47DE-BD40-509DB6A830BD}">
      <dsp:nvSpPr>
        <dsp:cNvPr id="0" name=""/>
        <dsp:cNvSpPr/>
      </dsp:nvSpPr>
      <dsp:spPr>
        <a:xfrm>
          <a:off x="184542" y="800752"/>
          <a:ext cx="2580843" cy="92772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Dokument: Sprachnachweis der HS Harz </a:t>
          </a:r>
          <a:r>
            <a:rPr lang="de-DE" sz="900" kern="1200" dirty="0"/>
            <a:t>(Download Vorlage via Dokumenten-Center)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700" kern="1200" dirty="0"/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kern="1200" dirty="0"/>
            <a:t>Ihr Ansprechpartner/in: Jeweilige Dozent/in</a:t>
          </a:r>
        </a:p>
      </dsp:txBody>
      <dsp:txXfrm>
        <a:off x="211714" y="827924"/>
        <a:ext cx="2526499" cy="873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D1FACE7-88CD-4F4C-9CC1-9E3F3891CF46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FC2AE84-3E6E-40F1-A12B-0EB6A42196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831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BA3CD22-74D6-4DB4-B461-11E0308C10E9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90CE7C9-914B-45C3-9E78-364F3DBE7B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18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8775" indent="-171450" algn="l" defTabSz="914400" rtl="0" eaLnBrk="1" latinLnBrk="0" hangingPunct="1">
      <a:buFont typeface="Arial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38163" indent="-171450" algn="l" defTabSz="914400" rtl="0" eaLnBrk="1" latinLnBrk="0" hangingPunct="1">
      <a:buFont typeface="Arial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5488" indent="-171450" algn="l" defTabSz="914400" rtl="0" eaLnBrk="1" latinLnBrk="0" hangingPunct="1">
      <a:buFont typeface="Arial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3763" indent="-171450" algn="l" defTabSz="914400" rtl="0" eaLnBrk="1" latinLnBrk="0" hangingPunct="1">
      <a:buFont typeface="Arial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gray">
          <a:xfrm>
            <a:off x="7272300" y="6010358"/>
            <a:ext cx="1883954" cy="8476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0" y="6021388"/>
            <a:ext cx="2879812" cy="835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539552" y="1706947"/>
            <a:ext cx="8028186" cy="1506029"/>
          </a:xfrm>
        </p:spPr>
        <p:txBody>
          <a:bodyPr/>
          <a:lstStyle>
            <a:lvl1pPr>
              <a:defRPr sz="3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539138" y="3416300"/>
            <a:ext cx="8028600" cy="876300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184796" y="6201308"/>
            <a:ext cx="0" cy="6566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2" y="304328"/>
            <a:ext cx="4140000" cy="831724"/>
          </a:xfrm>
          <a:prstGeom prst="rect">
            <a:avLst/>
          </a:prstGeom>
        </p:spPr>
      </p:pic>
      <p:pic>
        <p:nvPicPr>
          <p:cNvPr id="16" name="Bild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" y="6148673"/>
            <a:ext cx="2484000" cy="4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96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3"/>
          </p:nvPr>
        </p:nvSpPr>
        <p:spPr bwMode="gray">
          <a:xfrm>
            <a:off x="539750" y="1773238"/>
            <a:ext cx="3924300" cy="388778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39750" y="5705437"/>
            <a:ext cx="3924300" cy="31595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 bwMode="gray">
          <a:xfrm>
            <a:off x="4679950" y="1773238"/>
            <a:ext cx="3887788" cy="388778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679950" y="5705437"/>
            <a:ext cx="3887788" cy="31595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958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3"/>
          </p:nvPr>
        </p:nvSpPr>
        <p:spPr bwMode="gray">
          <a:xfrm>
            <a:off x="539750" y="1773238"/>
            <a:ext cx="2555875" cy="251953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39750" y="4337184"/>
            <a:ext cx="2555875" cy="168420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 bwMode="gray">
          <a:xfrm>
            <a:off x="3311526" y="1773238"/>
            <a:ext cx="2520950" cy="251953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11526" y="4337184"/>
            <a:ext cx="2520950" cy="168420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7"/>
          </p:nvPr>
        </p:nvSpPr>
        <p:spPr bwMode="gray">
          <a:xfrm>
            <a:off x="6048374" y="1773238"/>
            <a:ext cx="2519364" cy="251953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048374" y="4337184"/>
            <a:ext cx="2519364" cy="168420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8891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84877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238386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gray">
          <a:xfrm>
            <a:off x="7272300" y="6010358"/>
            <a:ext cx="1883954" cy="8476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0" y="6021388"/>
            <a:ext cx="2879812" cy="835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539138" y="1691999"/>
            <a:ext cx="8028600" cy="3969025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184796" y="6201308"/>
            <a:ext cx="0" cy="6566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2" y="304328"/>
            <a:ext cx="4140000" cy="831724"/>
          </a:xfrm>
          <a:prstGeom prst="rect">
            <a:avLst/>
          </a:prstGeom>
        </p:spPr>
      </p:pic>
      <p:pic>
        <p:nvPicPr>
          <p:cNvPr id="19" name="Bild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" y="6148673"/>
            <a:ext cx="2484000" cy="4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75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9A85AD1-D325-4E1E-1ECC-F6CEA92F6D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62" y="620688"/>
            <a:ext cx="9144000" cy="52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6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gray">
          <a:xfrm>
            <a:off x="7272301" y="6010358"/>
            <a:ext cx="1883954" cy="8476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0" y="6021390"/>
            <a:ext cx="2879812" cy="835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539552" y="1706949"/>
            <a:ext cx="8028186" cy="1506029"/>
          </a:xfrm>
        </p:spPr>
        <p:txBody>
          <a:bodyPr/>
          <a:lstStyle>
            <a:lvl1pPr>
              <a:defRPr sz="285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539138" y="3416300"/>
            <a:ext cx="8028600" cy="87630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FB51D2-36B1-4941-A7DB-64B3E176697F}" type="datetime1">
              <a:rPr lang="de-DE" smtClean="0"/>
              <a:t>09.10.2025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184796" y="6201308"/>
            <a:ext cx="0" cy="6566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 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2" y="304328"/>
            <a:ext cx="3105000" cy="831724"/>
          </a:xfrm>
          <a:prstGeom prst="rect">
            <a:avLst/>
          </a:prstGeom>
        </p:spPr>
      </p:pic>
      <p:pic>
        <p:nvPicPr>
          <p:cNvPr id="16" name="Bild 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" y="6148673"/>
            <a:ext cx="1863000" cy="4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1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er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gray">
          <a:xfrm>
            <a:off x="7272301" y="6010358"/>
            <a:ext cx="1883954" cy="8476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0" y="6021390"/>
            <a:ext cx="2879812" cy="835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539552" y="1706949"/>
            <a:ext cx="8028186" cy="1506029"/>
          </a:xfrm>
        </p:spPr>
        <p:txBody>
          <a:bodyPr/>
          <a:lstStyle>
            <a:lvl1pPr>
              <a:defRPr sz="285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540001" y="493200"/>
            <a:ext cx="8027738" cy="876300"/>
          </a:xfrm>
        </p:spPr>
        <p:txBody>
          <a:bodyPr/>
          <a:lstStyle>
            <a:lvl1pPr marL="0" indent="0" algn="l">
              <a:lnSpc>
                <a:spcPct val="95000"/>
              </a:lnSpc>
              <a:buNone/>
              <a:defRPr sz="2100" b="1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74D6A7C-154E-4B23-AB73-166F44BA6661}" type="datetime1">
              <a:rPr lang="de-DE" smtClean="0"/>
              <a:t>09.10.2025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184796" y="6201308"/>
            <a:ext cx="0" cy="6566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 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" y="6148673"/>
            <a:ext cx="1863000" cy="4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21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20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CA6148C-FC48-4BAC-81F4-75FB584AA976}" type="datetime1">
              <a:rPr lang="de-DE" smtClean="0"/>
              <a:t>09.10.2025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</p:spTree>
    <p:extLst>
      <p:ext uri="{BB962C8B-B14F-4D97-AF65-F5344CB8AC3E}">
        <p14:creationId xmlns:p14="http://schemas.microsoft.com/office/powerpoint/2010/main" val="3332310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2 Inhalte (20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39750" y="1664805"/>
            <a:ext cx="3924300" cy="399622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537F9A0-6E38-4725-97FF-6B063926FCB2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4679951" y="1664805"/>
            <a:ext cx="3887788" cy="399622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584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er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gray">
          <a:xfrm>
            <a:off x="7272300" y="6010358"/>
            <a:ext cx="1883954" cy="8476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0" y="6021388"/>
            <a:ext cx="2879812" cy="835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539552" y="1706947"/>
            <a:ext cx="8028186" cy="1506029"/>
          </a:xfrm>
        </p:spPr>
        <p:txBody>
          <a:bodyPr/>
          <a:lstStyle>
            <a:lvl1pPr>
              <a:defRPr sz="3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540000" y="493200"/>
            <a:ext cx="8027738" cy="876300"/>
          </a:xfrm>
        </p:spPr>
        <p:txBody>
          <a:bodyPr/>
          <a:lstStyle>
            <a:lvl1pPr marL="0" indent="0" algn="l">
              <a:lnSpc>
                <a:spcPct val="95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184796" y="6201308"/>
            <a:ext cx="0" cy="6566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" y="6148673"/>
            <a:ext cx="2484000" cy="4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06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 (20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2D58DAC-43D7-4F15-8F2D-6DEE89F5F7E4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4679951" y="1664805"/>
            <a:ext cx="3887788" cy="399622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 bwMode="gray">
          <a:xfrm>
            <a:off x="539750" y="1773238"/>
            <a:ext cx="3924300" cy="388778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39750" y="5705439"/>
            <a:ext cx="3924300" cy="315951"/>
          </a:xfrm>
        </p:spPr>
        <p:txBody>
          <a:bodyPr/>
          <a:lstStyle>
            <a:lvl1pPr marL="0" indent="0">
              <a:buNone/>
              <a:defRPr sz="75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289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16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39750" y="1691508"/>
            <a:ext cx="8027988" cy="3969519"/>
          </a:xfrm>
        </p:spPr>
        <p:txBody>
          <a:bodyPr/>
          <a:lstStyle>
            <a:lvl1pPr marL="135731" indent="-135731">
              <a:defRPr sz="1200"/>
            </a:lvl1pPr>
            <a:lvl2pPr marL="271463" indent="-135731">
              <a:defRPr sz="1200"/>
            </a:lvl2pPr>
            <a:lvl3pPr marL="407194" indent="-135731">
              <a:tabLst/>
              <a:defRPr sz="1200"/>
            </a:lvl3pPr>
            <a:lvl4pPr marL="535781" indent="-128588">
              <a:defRPr sz="1200"/>
            </a:lvl4pPr>
            <a:lvl5pPr marL="671513" indent="-135731"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5C1E9E9-7761-47AC-8995-54C8F0A550A7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</p:spTree>
    <p:extLst>
      <p:ext uri="{BB962C8B-B14F-4D97-AF65-F5344CB8AC3E}">
        <p14:creationId xmlns:p14="http://schemas.microsoft.com/office/powerpoint/2010/main" val="818037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2 Inhalte (16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39750" y="1691929"/>
            <a:ext cx="3924300" cy="3969096"/>
          </a:xfrm>
        </p:spPr>
        <p:txBody>
          <a:bodyPr/>
          <a:lstStyle>
            <a:lvl1pPr marL="135731" indent="-135731">
              <a:defRPr sz="1200"/>
            </a:lvl1pPr>
            <a:lvl2pPr marL="271463" indent="-135731">
              <a:defRPr sz="1200"/>
            </a:lvl2pPr>
            <a:lvl3pPr marL="407194" indent="-135731">
              <a:defRPr sz="1200"/>
            </a:lvl3pPr>
            <a:lvl4pPr marL="535781" indent="-128588">
              <a:defRPr sz="1200"/>
            </a:lvl4pPr>
            <a:lvl5pPr marL="671513" indent="-135731"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43886E-7FEE-4B94-AC44-C4E11E57159E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4679951" y="1691929"/>
            <a:ext cx="3887788" cy="3969096"/>
          </a:xfrm>
        </p:spPr>
        <p:txBody>
          <a:bodyPr/>
          <a:lstStyle>
            <a:lvl1pPr marL="135731" indent="-135731">
              <a:defRPr sz="1200"/>
            </a:lvl1pPr>
            <a:lvl2pPr marL="271463" indent="-135731">
              <a:defRPr sz="1200"/>
            </a:lvl2pPr>
            <a:lvl3pPr marL="407194" indent="-135731">
              <a:defRPr sz="1200"/>
            </a:lvl3pPr>
            <a:lvl4pPr marL="535781" indent="-128588">
              <a:defRPr sz="1200"/>
            </a:lvl4pPr>
            <a:lvl5pPr marL="671513" indent="-135731"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4095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 (16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A69C797-8F3A-4AC8-B69E-8BF8BCB275CA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4679951" y="1691929"/>
            <a:ext cx="3887788" cy="3969096"/>
          </a:xfrm>
        </p:spPr>
        <p:txBody>
          <a:bodyPr/>
          <a:lstStyle>
            <a:lvl1pPr marL="135731" indent="-135731">
              <a:defRPr sz="1200"/>
            </a:lvl1pPr>
            <a:lvl2pPr marL="271463" indent="-135731">
              <a:defRPr sz="1200"/>
            </a:lvl2pPr>
            <a:lvl3pPr marL="407194" indent="-135731">
              <a:defRPr sz="1200"/>
            </a:lvl3pPr>
            <a:lvl4pPr marL="535781" indent="-128588">
              <a:defRPr sz="1200"/>
            </a:lvl4pPr>
            <a:lvl5pPr marL="671513" indent="-135731"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3"/>
          </p:nvPr>
        </p:nvSpPr>
        <p:spPr bwMode="gray">
          <a:xfrm>
            <a:off x="539750" y="1773238"/>
            <a:ext cx="3924300" cy="388778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39750" y="5705439"/>
            <a:ext cx="3924300" cy="315951"/>
          </a:xfrm>
        </p:spPr>
        <p:txBody>
          <a:bodyPr/>
          <a:lstStyle>
            <a:lvl1pPr marL="0" indent="0">
              <a:buNone/>
              <a:defRPr sz="75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798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C733BAC-20C3-42C2-9A65-DD0661E171A5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3"/>
          </p:nvPr>
        </p:nvSpPr>
        <p:spPr bwMode="gray">
          <a:xfrm>
            <a:off x="539750" y="1773238"/>
            <a:ext cx="8027988" cy="388778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39750" y="5705439"/>
            <a:ext cx="8027988" cy="315951"/>
          </a:xfrm>
        </p:spPr>
        <p:txBody>
          <a:bodyPr/>
          <a:lstStyle>
            <a:lvl1pPr marL="0" indent="0">
              <a:buNone/>
              <a:defRPr sz="75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7030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BADA512-1C78-4714-B5CF-F491C278E5DD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3"/>
          </p:nvPr>
        </p:nvSpPr>
        <p:spPr bwMode="gray">
          <a:xfrm>
            <a:off x="539750" y="1773238"/>
            <a:ext cx="3924300" cy="388778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39750" y="5705439"/>
            <a:ext cx="3924300" cy="315951"/>
          </a:xfrm>
        </p:spPr>
        <p:txBody>
          <a:bodyPr/>
          <a:lstStyle>
            <a:lvl1pPr marL="0" indent="0">
              <a:buNone/>
              <a:defRPr sz="75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 bwMode="gray">
          <a:xfrm>
            <a:off x="4679951" y="1773238"/>
            <a:ext cx="3887788" cy="388778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679951" y="5705439"/>
            <a:ext cx="3887788" cy="315951"/>
          </a:xfrm>
        </p:spPr>
        <p:txBody>
          <a:bodyPr/>
          <a:lstStyle>
            <a:lvl1pPr marL="0" indent="0">
              <a:buNone/>
              <a:defRPr sz="75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305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DE2AB09-CC31-4B14-A7C3-BABCAE08117B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3"/>
          </p:nvPr>
        </p:nvSpPr>
        <p:spPr bwMode="gray">
          <a:xfrm>
            <a:off x="539751" y="1773240"/>
            <a:ext cx="2555875" cy="251953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39751" y="4337186"/>
            <a:ext cx="2555875" cy="1684203"/>
          </a:xfrm>
        </p:spPr>
        <p:txBody>
          <a:bodyPr/>
          <a:lstStyle>
            <a:lvl1pPr marL="0" indent="0">
              <a:buNone/>
              <a:defRPr sz="75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 bwMode="gray">
          <a:xfrm>
            <a:off x="3311527" y="1773240"/>
            <a:ext cx="2520950" cy="251953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11527" y="4337186"/>
            <a:ext cx="2520950" cy="1684203"/>
          </a:xfrm>
        </p:spPr>
        <p:txBody>
          <a:bodyPr/>
          <a:lstStyle>
            <a:lvl1pPr marL="0" indent="0">
              <a:buNone/>
              <a:defRPr sz="75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7"/>
          </p:nvPr>
        </p:nvSpPr>
        <p:spPr bwMode="gray">
          <a:xfrm>
            <a:off x="6048374" y="1773240"/>
            <a:ext cx="2519364" cy="251953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048374" y="4337186"/>
            <a:ext cx="2519364" cy="1684203"/>
          </a:xfrm>
        </p:spPr>
        <p:txBody>
          <a:bodyPr/>
          <a:lstStyle>
            <a:lvl1pPr marL="0" indent="0">
              <a:buNone/>
              <a:defRPr sz="75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8376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234ACEC-8BB8-4E42-85D7-915A125738F6}" type="datetime1">
              <a:rPr lang="de-DE" smtClean="0"/>
              <a:t>09.10.2025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</p:spTree>
    <p:extLst>
      <p:ext uri="{BB962C8B-B14F-4D97-AF65-F5344CB8AC3E}">
        <p14:creationId xmlns:p14="http://schemas.microsoft.com/office/powerpoint/2010/main" val="743527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E3F9A38-8B1A-4C4D-AF3E-8196364B35F4}" type="datetime1">
              <a:rPr lang="de-DE" smtClean="0"/>
              <a:t>09.10.2025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</a:p>
        </p:txBody>
      </p:sp>
    </p:spTree>
    <p:extLst>
      <p:ext uri="{BB962C8B-B14F-4D97-AF65-F5344CB8AC3E}">
        <p14:creationId xmlns:p14="http://schemas.microsoft.com/office/powerpoint/2010/main" val="2510208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gray">
          <a:xfrm>
            <a:off x="7272301" y="6010358"/>
            <a:ext cx="1883954" cy="8476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0" y="6021390"/>
            <a:ext cx="2879812" cy="835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539138" y="1692001"/>
            <a:ext cx="8028600" cy="3969025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CEDDE5B-3C35-4EC2-BB5C-B916D40955BA}" type="datetime1">
              <a:rPr lang="de-DE" smtClean="0"/>
              <a:t>09.10.2025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Ellen Rabe &amp; Jana Beiser</a:t>
            </a:r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3184796" y="6201308"/>
            <a:ext cx="0" cy="65669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d 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2" y="304328"/>
            <a:ext cx="3105000" cy="831724"/>
          </a:xfrm>
          <a:prstGeom prst="rect">
            <a:avLst/>
          </a:prstGeom>
        </p:spPr>
      </p:pic>
      <p:pic>
        <p:nvPicPr>
          <p:cNvPr id="19" name="Bild 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" y="6148673"/>
            <a:ext cx="1863000" cy="4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5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20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161124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2 Inhalte (20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39750" y="1664803"/>
            <a:ext cx="3924300" cy="39962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4679950" y="1664803"/>
            <a:ext cx="3887788" cy="39962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95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 (20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4679950" y="1664803"/>
            <a:ext cx="3887788" cy="39962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 bwMode="gray">
          <a:xfrm>
            <a:off x="539750" y="1773238"/>
            <a:ext cx="3924300" cy="388778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39750" y="5705437"/>
            <a:ext cx="3924300" cy="31595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105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16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39750" y="1691506"/>
            <a:ext cx="8027988" cy="3969519"/>
          </a:xfrm>
        </p:spPr>
        <p:txBody>
          <a:bodyPr/>
          <a:lstStyle>
            <a:lvl1pPr marL="180975" indent="-180975">
              <a:defRPr sz="1600"/>
            </a:lvl1pPr>
            <a:lvl2pPr marL="361950" indent="-180975">
              <a:defRPr sz="1600"/>
            </a:lvl2pPr>
            <a:lvl3pPr marL="542925" indent="-180975">
              <a:tabLst/>
              <a:defRPr sz="1600"/>
            </a:lvl3pPr>
            <a:lvl4pPr marL="714375" indent="-171450">
              <a:defRPr sz="1600"/>
            </a:lvl4pPr>
            <a:lvl5pPr marL="895350" indent="-180975"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</p:spTree>
    <p:extLst>
      <p:ext uri="{BB962C8B-B14F-4D97-AF65-F5344CB8AC3E}">
        <p14:creationId xmlns:p14="http://schemas.microsoft.com/office/powerpoint/2010/main" val="326497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2 Inhalte (16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39750" y="1691929"/>
            <a:ext cx="3924300" cy="3969096"/>
          </a:xfrm>
        </p:spPr>
        <p:txBody>
          <a:bodyPr/>
          <a:lstStyle>
            <a:lvl1pPr marL="180975" indent="-180975">
              <a:defRPr sz="1600"/>
            </a:lvl1pPr>
            <a:lvl2pPr marL="361950" indent="-180975">
              <a:defRPr sz="1600"/>
            </a:lvl2pPr>
            <a:lvl3pPr marL="542925" indent="-180975">
              <a:defRPr sz="1600"/>
            </a:lvl3pPr>
            <a:lvl4pPr marL="714375" indent="-171450">
              <a:defRPr sz="1600"/>
            </a:lvl4pPr>
            <a:lvl5pPr marL="895350" indent="-180975"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4679950" y="1691929"/>
            <a:ext cx="3887788" cy="3969096"/>
          </a:xfrm>
        </p:spPr>
        <p:txBody>
          <a:bodyPr/>
          <a:lstStyle>
            <a:lvl1pPr marL="180975" indent="-180975">
              <a:defRPr sz="1600"/>
            </a:lvl1pPr>
            <a:lvl2pPr marL="361950" indent="-180975">
              <a:defRPr sz="1600"/>
            </a:lvl2pPr>
            <a:lvl3pPr marL="542925" indent="-180975">
              <a:defRPr sz="1600"/>
            </a:lvl3pPr>
            <a:lvl4pPr marL="714375" indent="-171450">
              <a:defRPr sz="1600"/>
            </a:lvl4pPr>
            <a:lvl5pPr marL="895350" indent="-180975"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6377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 (16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 bwMode="gray">
          <a:xfrm>
            <a:off x="4679950" y="1691929"/>
            <a:ext cx="3887788" cy="3969096"/>
          </a:xfrm>
        </p:spPr>
        <p:txBody>
          <a:bodyPr/>
          <a:lstStyle>
            <a:lvl1pPr marL="180975" indent="-180975">
              <a:defRPr sz="1600"/>
            </a:lvl1pPr>
            <a:lvl2pPr marL="361950" indent="-180975">
              <a:defRPr sz="1600"/>
            </a:lvl2pPr>
            <a:lvl3pPr marL="542925" indent="-180975">
              <a:defRPr sz="1600"/>
            </a:lvl3pPr>
            <a:lvl4pPr marL="714375" indent="-171450">
              <a:defRPr sz="1600"/>
            </a:lvl4pPr>
            <a:lvl5pPr marL="895350" indent="-180975"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3"/>
          </p:nvPr>
        </p:nvSpPr>
        <p:spPr bwMode="gray">
          <a:xfrm>
            <a:off x="539750" y="1773238"/>
            <a:ext cx="3924300" cy="388778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39750" y="5705437"/>
            <a:ext cx="3924300" cy="31595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435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3"/>
          </p:nvPr>
        </p:nvSpPr>
        <p:spPr bwMode="gray">
          <a:xfrm>
            <a:off x="539750" y="1773238"/>
            <a:ext cx="8027988" cy="3887787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39750" y="5705437"/>
            <a:ext cx="8027988" cy="31595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e-DE" dirty="0"/>
              <a:t>Bildunterschrift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257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gray">
          <a:xfrm>
            <a:off x="3186000" y="6201307"/>
            <a:ext cx="4122000" cy="655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539750" y="493420"/>
            <a:ext cx="8027988" cy="955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39750" y="1664803"/>
            <a:ext cx="8027988" cy="39962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3311524" y="6270612"/>
            <a:ext cx="388937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Datum: Thema der Präsentation</a:t>
            </a:r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3311524" y="6433965"/>
            <a:ext cx="388937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Autor (Eingabe über "Einfügen &gt; Kopf- und Fußzeile")</a:t>
            </a:r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 userDrawn="1"/>
        </p:nvSpPr>
        <p:spPr bwMode="gray">
          <a:xfrm>
            <a:off x="7423968" y="6270612"/>
            <a:ext cx="114377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>
              <a:defRPr sz="8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Seite </a:t>
            </a:r>
            <a:fld id="{7293FA36-2A3B-4AFF-BDB4-4101006EC2E4}" type="slidenum">
              <a:rPr kumimoji="0" lang="de-DE" sz="8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 userDrawn="1"/>
        </p:nvSpPr>
        <p:spPr bwMode="gray">
          <a:xfrm>
            <a:off x="3311524" y="6599733"/>
            <a:ext cx="3889376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>
              <a:defRPr sz="8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International Office</a:t>
            </a:r>
          </a:p>
        </p:txBody>
      </p:sp>
      <p:pic>
        <p:nvPicPr>
          <p:cNvPr id="12" name="Bild 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" y="6148673"/>
            <a:ext cx="2484000" cy="4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5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6" r:id="rId15"/>
  </p:sldLayoutIdLst>
  <p:hf sldNum="0"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30000"/>
        </a:lnSpc>
        <a:spcBef>
          <a:spcPts val="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30000"/>
        </a:lnSpc>
        <a:spcBef>
          <a:spcPts val="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30000"/>
        </a:lnSpc>
        <a:spcBef>
          <a:spcPts val="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30000"/>
        </a:lnSpc>
        <a:spcBef>
          <a:spcPts val="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30000"/>
        </a:lnSpc>
        <a:spcBef>
          <a:spcPts val="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gray">
          <a:xfrm>
            <a:off x="3186000" y="6201309"/>
            <a:ext cx="4122000" cy="655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539750" y="493420"/>
            <a:ext cx="8027988" cy="955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39750" y="1664805"/>
            <a:ext cx="8027988" cy="39962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3311525" y="6270612"/>
            <a:ext cx="388937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38">
                <a:solidFill>
                  <a:schemeClr val="tx1"/>
                </a:solidFill>
              </a:defRPr>
            </a:lvl1pPr>
          </a:lstStyle>
          <a:p>
            <a:fld id="{E38E7067-65AD-46E9-AADB-A359760572CC}" type="datetime1">
              <a:rPr lang="de-DE" smtClean="0"/>
              <a:t>09.10.2025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3311525" y="6433965"/>
            <a:ext cx="388937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638">
                <a:solidFill>
                  <a:schemeClr val="tx1"/>
                </a:solidFill>
              </a:defRPr>
            </a:lvl1pPr>
          </a:lstStyle>
          <a:p>
            <a:r>
              <a:rPr lang="de-DE"/>
              <a:t>Ellen Rabe &amp; Jana Beiser</a:t>
            </a:r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 bwMode="gray">
          <a:xfrm>
            <a:off x="7423968" y="6270612"/>
            <a:ext cx="114377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>
              <a:defRPr sz="850"/>
            </a:lvl1pPr>
          </a:lstStyle>
          <a:p>
            <a:pPr lvl="0"/>
            <a:r>
              <a:rPr lang="de-DE" sz="638" dirty="0"/>
              <a:t>Seite </a:t>
            </a:r>
            <a:fld id="{7293FA36-2A3B-4AFF-BDB4-4101006EC2E4}" type="slidenum">
              <a:rPr lang="de-DE" sz="638" smtClean="0"/>
              <a:pPr lvl="0"/>
              <a:t>‹Nr.›</a:t>
            </a:fld>
            <a:endParaRPr lang="de-DE" sz="638" dirty="0"/>
          </a:p>
        </p:txBody>
      </p:sp>
      <p:sp>
        <p:nvSpPr>
          <p:cNvPr id="9" name="Textfeld 8"/>
          <p:cNvSpPr txBox="1"/>
          <p:nvPr userDrawn="1"/>
        </p:nvSpPr>
        <p:spPr bwMode="gray">
          <a:xfrm>
            <a:off x="3311524" y="6599733"/>
            <a:ext cx="3889376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>
              <a:defRPr sz="850"/>
            </a:lvl1pPr>
          </a:lstStyle>
          <a:p>
            <a:pPr lvl="0"/>
            <a:r>
              <a:rPr lang="de-DE" sz="638" dirty="0">
                <a:solidFill>
                  <a:schemeClr val="tx1"/>
                </a:solidFill>
              </a:rPr>
              <a:t>International</a:t>
            </a:r>
            <a:r>
              <a:rPr lang="de-DE" sz="638" baseline="0" dirty="0">
                <a:solidFill>
                  <a:schemeClr val="tx1"/>
                </a:solidFill>
              </a:rPr>
              <a:t> Office</a:t>
            </a:r>
            <a:endParaRPr lang="de-DE" sz="638" dirty="0">
              <a:solidFill>
                <a:schemeClr val="tx1"/>
              </a:solidFill>
            </a:endParaRPr>
          </a:p>
        </p:txBody>
      </p:sp>
      <p:pic>
        <p:nvPicPr>
          <p:cNvPr id="12" name="Bild 4"/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" y="6148673"/>
            <a:ext cx="1863000" cy="4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sldNum="0" hdr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30000"/>
        </a:lnSpc>
        <a:spcBef>
          <a:spcPts val="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130000"/>
        </a:lnSpc>
        <a:spcBef>
          <a:spcPts val="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130000"/>
        </a:lnSpc>
        <a:spcBef>
          <a:spcPts val="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130000"/>
        </a:lnSpc>
        <a:spcBef>
          <a:spcPts val="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130000"/>
        </a:lnSpc>
        <a:spcBef>
          <a:spcPts val="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hs-harz.de/hochschule/dokumente/downloads-fb-w/?no_cache=1#c16147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-harz.de/studium/internationales/auslandspraktikum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mailto:outgoing@hs-harz.de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808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05B2E7-6449-42B0-A3ED-7A44F2A5B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A47FCB-710F-4B4F-AF6B-FDA21A7527AC}"/>
              </a:ext>
            </a:extLst>
          </p:cNvPr>
          <p:cNvSpPr txBox="1"/>
          <p:nvPr/>
        </p:nvSpPr>
        <p:spPr>
          <a:xfrm>
            <a:off x="4572000" y="1322766"/>
            <a:ext cx="17009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Unterstützungs- und Serviceangebot rund um das Auslandsstudium (seitens entsendender und aufnehmender Hochschule)</a:t>
            </a:r>
            <a:endParaRPr lang="de-DE" sz="10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A21B48-0CDC-40E7-892E-56781C44AAB9}"/>
              </a:ext>
            </a:extLst>
          </p:cNvPr>
          <p:cNvSpPr txBox="1"/>
          <p:nvPr/>
        </p:nvSpPr>
        <p:spPr>
          <a:xfrm>
            <a:off x="5422466" y="3077158"/>
            <a:ext cx="14401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Studiengebühren-befreiter Austausch-</a:t>
            </a:r>
            <a:r>
              <a:rPr lang="de-DE" sz="1050" dirty="0" err="1"/>
              <a:t>studienplatz</a:t>
            </a:r>
            <a:endParaRPr lang="de-DE" sz="10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0F94B48-DFDB-4F25-AE22-826568717D78}"/>
              </a:ext>
            </a:extLst>
          </p:cNvPr>
          <p:cNvSpPr txBox="1"/>
          <p:nvPr/>
        </p:nvSpPr>
        <p:spPr>
          <a:xfrm>
            <a:off x="6624229" y="1175533"/>
            <a:ext cx="22776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b="1" u="sng" dirty="0"/>
              <a:t>Studierendenmobilität zu Studienzwecken</a:t>
            </a:r>
            <a:endParaRPr lang="de-DE" sz="1350" u="sng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02BDE0C-B642-4923-ABB3-7C2E4CA046E8}"/>
              </a:ext>
            </a:extLst>
          </p:cNvPr>
          <p:cNvSpPr txBox="1"/>
          <p:nvPr/>
        </p:nvSpPr>
        <p:spPr>
          <a:xfrm>
            <a:off x="7306819" y="2689895"/>
            <a:ext cx="1558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Zuschuss für auslandsbedingte Mehrkosten (Mobilitätszuschuss)</a:t>
            </a:r>
            <a:endParaRPr lang="de-DE" sz="10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189769"/>
            <a:ext cx="8027988" cy="955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Was ist Erasmus?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05B2E7-6449-42B0-A3ED-7A44F2A5B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A47FCB-710F-4B4F-AF6B-FDA21A7527AC}"/>
              </a:ext>
            </a:extLst>
          </p:cNvPr>
          <p:cNvSpPr txBox="1"/>
          <p:nvPr/>
        </p:nvSpPr>
        <p:spPr>
          <a:xfrm>
            <a:off x="4626006" y="1292791"/>
            <a:ext cx="1558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Förderraten nach Ländergruppen (zw. 540,00 und 600,00 € / Monat)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A21B48-0CDC-40E7-892E-56781C44AAB9}"/>
              </a:ext>
            </a:extLst>
          </p:cNvPr>
          <p:cNvSpPr txBox="1"/>
          <p:nvPr/>
        </p:nvSpPr>
        <p:spPr>
          <a:xfrm>
            <a:off x="7164288" y="2672917"/>
            <a:ext cx="15586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/>
              <a:t>ggf. Mobilitätsdauer ≠ Förderdauer</a:t>
            </a:r>
            <a:endParaRPr lang="de-DE" sz="13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2A21B48-0CDC-40E7-892E-56781C44AAB9}"/>
              </a:ext>
            </a:extLst>
          </p:cNvPr>
          <p:cNvSpPr txBox="1"/>
          <p:nvPr/>
        </p:nvSpPr>
        <p:spPr>
          <a:xfrm>
            <a:off x="5274078" y="3226914"/>
            <a:ext cx="1558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350" dirty="0"/>
              <a:t>Top-</a:t>
            </a:r>
            <a:r>
              <a:rPr lang="de-DE" sz="1350" dirty="0" err="1"/>
              <a:t>ups</a:t>
            </a:r>
            <a:r>
              <a:rPr lang="de-DE" sz="1350" dirty="0"/>
              <a:t> möglich</a:t>
            </a:r>
            <a:endParaRPr lang="de-DE" sz="13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0F94B48-DFDB-4F25-AE22-826568717D78}"/>
              </a:ext>
            </a:extLst>
          </p:cNvPr>
          <p:cNvSpPr txBox="1"/>
          <p:nvPr/>
        </p:nvSpPr>
        <p:spPr>
          <a:xfrm>
            <a:off x="6624229" y="1135947"/>
            <a:ext cx="227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u="sng" dirty="0"/>
              <a:t>Zuschuss auslandsbedingte Mehrkosten (Mobilitätszuschuss)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79512" y="189769"/>
            <a:ext cx="8027988" cy="955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Was ist Erasmus?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05B2E7-6449-42B0-A3ED-7A44F2A5B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A47FCB-710F-4B4F-AF6B-FDA21A7527AC}"/>
              </a:ext>
            </a:extLst>
          </p:cNvPr>
          <p:cNvSpPr txBox="1"/>
          <p:nvPr/>
        </p:nvSpPr>
        <p:spPr>
          <a:xfrm>
            <a:off x="4463988" y="1349116"/>
            <a:ext cx="1909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Inklusion &amp; Diversität</a:t>
            </a:r>
          </a:p>
          <a:p>
            <a:endParaRPr lang="de-DE" sz="1350" dirty="0"/>
          </a:p>
          <a:p>
            <a:r>
              <a:rPr lang="de-DE" sz="1050" dirty="0"/>
              <a:t>TN mit </a:t>
            </a:r>
            <a:r>
              <a:rPr lang="de-DE" sz="1050" dirty="0" err="1"/>
              <a:t>GdB</a:t>
            </a:r>
            <a:r>
              <a:rPr lang="de-DE" sz="1050" dirty="0"/>
              <a:t> ab 20</a:t>
            </a:r>
          </a:p>
          <a:p>
            <a:r>
              <a:rPr lang="de-DE" sz="1050" dirty="0"/>
              <a:t>TN mit chron. Erkrankungen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0F94B48-DFDB-4F25-AE22-826568717D78}"/>
              </a:ext>
            </a:extLst>
          </p:cNvPr>
          <p:cNvSpPr txBox="1"/>
          <p:nvPr/>
        </p:nvSpPr>
        <p:spPr>
          <a:xfrm>
            <a:off x="6732241" y="1106743"/>
            <a:ext cx="22776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u="sng" dirty="0"/>
              <a:t>Studierendenmobilität – mögliche Top-</a:t>
            </a:r>
            <a:r>
              <a:rPr lang="de-DE" sz="1350" u="sng" dirty="0" err="1"/>
              <a:t>ups</a:t>
            </a:r>
            <a:endParaRPr lang="de-DE" sz="1350" u="sng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DA47FCB-710F-4B4F-AF6B-FDA21A7527AC}"/>
              </a:ext>
            </a:extLst>
          </p:cNvPr>
          <p:cNvSpPr txBox="1"/>
          <p:nvPr/>
        </p:nvSpPr>
        <p:spPr>
          <a:xfrm>
            <a:off x="7042401" y="2529659"/>
            <a:ext cx="190916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Inklusion &amp; Diversität</a:t>
            </a:r>
          </a:p>
          <a:p>
            <a:endParaRPr lang="de-DE" sz="1350" dirty="0"/>
          </a:p>
          <a:p>
            <a:r>
              <a:rPr lang="de-DE" sz="1050" dirty="0"/>
              <a:t>Studierende mit Kind</a:t>
            </a:r>
          </a:p>
          <a:p>
            <a:r>
              <a:rPr lang="de-DE" sz="1050" dirty="0" err="1"/>
              <a:t>Erstakademiker:innen</a:t>
            </a:r>
            <a:endParaRPr lang="de-DE" sz="1050" dirty="0"/>
          </a:p>
          <a:p>
            <a:r>
              <a:rPr lang="de-DE" sz="1050" dirty="0"/>
              <a:t>Erwerbstätige Studierende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A47FCB-710F-4B4F-AF6B-FDA21A7527AC}"/>
              </a:ext>
            </a:extLst>
          </p:cNvPr>
          <p:cNvSpPr txBox="1"/>
          <p:nvPr/>
        </p:nvSpPr>
        <p:spPr>
          <a:xfrm>
            <a:off x="5529930" y="2843758"/>
            <a:ext cx="13136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Nachhaltigkeit, Klimawandel, Umweltschutz</a:t>
            </a:r>
          </a:p>
          <a:p>
            <a:endParaRPr lang="de-DE" sz="1350" dirty="0"/>
          </a:p>
          <a:p>
            <a:pPr algn="ctr"/>
            <a:r>
              <a:rPr lang="de-DE" sz="1050" dirty="0"/>
              <a:t>Zusätzliche Reisetage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79512" y="189769"/>
            <a:ext cx="8027988" cy="955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Was ist Erasmus?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r="19912"/>
          <a:stretch/>
        </p:blipFill>
        <p:spPr>
          <a:xfrm>
            <a:off x="-54768" y="-19440"/>
            <a:ext cx="9217024" cy="62512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Kann ich mir mein Auslandsstudium anerkennen lassen?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49" y="1441304"/>
            <a:ext cx="8496299" cy="1544069"/>
          </a:xfrm>
          <a:solidFill>
            <a:schemeClr val="bg1">
              <a:alpha val="65000"/>
            </a:schemeClr>
          </a:solidFill>
        </p:spPr>
        <p:txBody>
          <a:bodyPr vert="horz" lIns="0" tIns="0" rIns="0" bIns="0" rtlCol="0" anchor="t" anchorCtr="0">
            <a:noAutofit/>
          </a:bodyPr>
          <a:lstStyle/>
          <a:p>
            <a:pPr lvl="1">
              <a:buChar char="•"/>
            </a:pPr>
            <a:r>
              <a:rPr lang="de-DE" sz="2000" dirty="0"/>
              <a:t>Für Bachelor-Studierende im Fachbereich W: </a:t>
            </a:r>
          </a:p>
          <a:p>
            <a:pPr lvl="2">
              <a:buChar char="•"/>
            </a:pPr>
            <a:r>
              <a:rPr lang="de-DE" sz="2000" dirty="0"/>
              <a:t>4. Semester: Auslandsstudiensemester, vollständige Anerkennung möglich</a:t>
            </a:r>
          </a:p>
          <a:p>
            <a:pPr lvl="2">
              <a:buChar char="•"/>
            </a:pPr>
            <a:r>
              <a:rPr lang="de-DE" sz="2000" dirty="0"/>
              <a:t>7. Semester: als Ersatz für das Bachelor-Praktikum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9E68-6311-4D13-8146-A780607F5A84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539749" y="3079545"/>
            <a:ext cx="8496300" cy="1254125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Für Master-Studierende: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1800" dirty="0"/>
              <a:t>Verschiedene Anerkennungsmodelle möglich, bspw. im Modul Auslandssemester im Studiengang TDM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gray">
          <a:xfrm>
            <a:off x="539749" y="1268760"/>
            <a:ext cx="8063079" cy="964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39749" y="4427841"/>
            <a:ext cx="8496748" cy="70788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Anerkennung einzelner Kurse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Auch ohne Anerkennung möglich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701223" y="5468287"/>
            <a:ext cx="5740130" cy="70788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u="sng" dirty="0">
                <a:solidFill>
                  <a:schemeClr val="accent6"/>
                </a:solidFill>
              </a:rPr>
              <a:t>In jedem Fall: </a:t>
            </a:r>
            <a:r>
              <a:rPr lang="de-DE" sz="2000" dirty="0">
                <a:solidFill>
                  <a:schemeClr val="accent6"/>
                </a:solidFill>
              </a:rPr>
              <a:t>Ordnungen beachten und mit den </a:t>
            </a:r>
            <a:r>
              <a:rPr lang="de-DE" sz="2000" dirty="0" err="1">
                <a:solidFill>
                  <a:schemeClr val="accent6"/>
                </a:solidFill>
              </a:rPr>
              <a:t>Studiengangskoordinationen</a:t>
            </a:r>
            <a:r>
              <a:rPr lang="de-DE" sz="2000" dirty="0">
                <a:solidFill>
                  <a:schemeClr val="accent6"/>
                </a:solidFill>
              </a:rPr>
              <a:t> Rücksprache halten</a:t>
            </a:r>
          </a:p>
        </p:txBody>
      </p:sp>
    </p:spTree>
    <p:extLst>
      <p:ext uri="{BB962C8B-B14F-4D97-AF65-F5344CB8AC3E}">
        <p14:creationId xmlns:p14="http://schemas.microsoft.com/office/powerpoint/2010/main" val="3425313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FA3EA-D4C9-4F7F-9C64-E64C092AA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Anmerkung für Studierende Fachbereich Wirtschaftswissenschaften: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5E54A3-D4E7-4EF9-9DEC-AA2321D39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/>
              <a:t>Ordnung Auslandsstudiensemester:</a:t>
            </a:r>
          </a:p>
          <a:p>
            <a:pPr marL="0" indent="0">
              <a:buNone/>
            </a:pPr>
            <a:r>
              <a:rPr lang="de-DE" sz="1600" dirty="0">
                <a:hlinkClick r:id="rId2"/>
              </a:rPr>
              <a:t>https://www.hs-harz.de/hochschule/dokumente/downloads-fb-w/?no_cache=1#c16147</a:t>
            </a:r>
            <a:endParaRPr lang="de-DE" sz="16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62F4C6-9908-4B63-A1A9-144DBC3C2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68"/>
          <a:stretch/>
        </p:blipFill>
        <p:spPr>
          <a:xfrm>
            <a:off x="429561" y="2672916"/>
            <a:ext cx="2198223" cy="15121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82E621F-8C7C-4B04-8039-7F1F71E3D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312" y="3429000"/>
            <a:ext cx="4885797" cy="2488581"/>
          </a:xfrm>
          <a:prstGeom prst="rect">
            <a:avLst/>
          </a:prstGeom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A8A20C89-7150-4899-ACB8-5B8DAEF1BCC2}"/>
              </a:ext>
            </a:extLst>
          </p:cNvPr>
          <p:cNvSpPr/>
          <p:nvPr/>
        </p:nvSpPr>
        <p:spPr>
          <a:xfrm>
            <a:off x="2411760" y="5563839"/>
            <a:ext cx="396000" cy="216024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83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0" y="-1"/>
            <a:ext cx="9144000" cy="62512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Welche Sprachenkenntnisse muss ich haben?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48" y="1765455"/>
            <a:ext cx="8027988" cy="2914545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Landessprache nicht automatisch gleich der Unterrichtssprache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dirty="0"/>
              <a:t>oft englischsprachige Kursprogramme</a:t>
            </a:r>
            <a:endParaRPr lang="de-DE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Gute bis sehr gute Sprachkenntnisse in der jeweiligen Unterrichtssprache nötig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2000" dirty="0"/>
              <a:t>Mindestens B2 gemäß Europäischem Referenzrahmen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Nachweis über die Sprachkenntnisse muss bei der Bewerbung eingereicht werden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61950" lvl="2" indent="0">
              <a:buNone/>
            </a:pPr>
            <a:endParaRPr lang="de-DE" sz="200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9E68-6311-4D13-8146-A780607F5A84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gray">
          <a:xfrm>
            <a:off x="539749" y="1268760"/>
            <a:ext cx="8063079" cy="964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749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F70CA27-A0E1-4009-A939-F78AF983F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4D87689-F5E6-423C-9882-3E3E01208F91}" type="datetime1">
              <a:rPr lang="de-DE">
                <a:solidFill>
                  <a:prstClr val="black"/>
                </a:solidFill>
                <a:latin typeface="Arial"/>
              </a:rPr>
              <a:pPr defTabSz="685800"/>
              <a:t>09.10.2025</a:t>
            </a:fld>
            <a:endParaRPr lang="de-DE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67544" y="493420"/>
            <a:ext cx="8027988" cy="847348"/>
          </a:xfrm>
          <a:solidFill>
            <a:srgbClr val="FFFFFF">
              <a:alpha val="65000"/>
            </a:srgbClr>
          </a:solidFill>
        </p:spPr>
        <p:txBody>
          <a:bodyPr/>
          <a:lstStyle/>
          <a:p>
            <a:r>
              <a:rPr lang="de-DE" sz="2800" dirty="0"/>
              <a:t>Welchen Sprachnachweis muss ich einreichen?</a:t>
            </a:r>
            <a:br>
              <a:rPr lang="de-DE" dirty="0"/>
            </a:b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81067" y="1715276"/>
            <a:ext cx="8027988" cy="2384107"/>
          </a:xfrm>
          <a:solidFill>
            <a:srgbClr val="FFFFFF">
              <a:alpha val="65000"/>
            </a:srgbClr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Englisch: </a:t>
            </a:r>
          </a:p>
        </p:txBody>
      </p:sp>
      <p:graphicFrame>
        <p:nvGraphicFramePr>
          <p:cNvPr id="9" name="Inhaltsplatzhalter 2">
            <a:extLst>
              <a:ext uri="{FF2B5EF4-FFF2-40B4-BE49-F238E27FC236}">
                <a16:creationId xmlns:a16="http://schemas.microsoft.com/office/drawing/2014/main" id="{2727BD87-D1CD-4F4D-8EC8-AA8AB471C7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491487"/>
              </p:ext>
            </p:extLst>
          </p:nvPr>
        </p:nvGraphicFramePr>
        <p:xfrm>
          <a:off x="881138" y="1978144"/>
          <a:ext cx="7200800" cy="2252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01BD45EF-B68F-43EE-9ABD-A266926D33E4}"/>
              </a:ext>
            </a:extLst>
          </p:cNvPr>
          <p:cNvSpPr txBox="1">
            <a:spLocks/>
          </p:cNvSpPr>
          <p:nvPr/>
        </p:nvSpPr>
        <p:spPr bwMode="gray">
          <a:xfrm>
            <a:off x="467544" y="4230817"/>
            <a:ext cx="8027988" cy="2384107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vert="horz" lIns="0" tIns="0" rIns="0" bIns="0" rtlCol="0" anchor="t" anchorCtr="0">
            <a:noAutofit/>
          </a:bodyPr>
          <a:lstStyle>
            <a:lvl1pPr marL="200025" indent="-200025" algn="l" defTabSz="6858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Französisch &amp; Spanisch:</a:t>
            </a:r>
            <a:br>
              <a:rPr lang="de-DE" sz="2000" dirty="0"/>
            </a:br>
            <a:r>
              <a:rPr lang="de-DE" sz="1400" dirty="0"/>
              <a:t>.</a:t>
            </a:r>
          </a:p>
          <a:p>
            <a:pPr marL="0" indent="0">
              <a:buFont typeface="Arial" pitchFamily="34" charset="0"/>
              <a:buNone/>
            </a:pPr>
            <a:endParaRPr lang="de-DE" sz="2000" dirty="0"/>
          </a:p>
        </p:txBody>
      </p:sp>
      <p:graphicFrame>
        <p:nvGraphicFramePr>
          <p:cNvPr id="12" name="Inhaltsplatzhalter 2">
            <a:extLst>
              <a:ext uri="{FF2B5EF4-FFF2-40B4-BE49-F238E27FC236}">
                <a16:creationId xmlns:a16="http://schemas.microsoft.com/office/drawing/2014/main" id="{42C8F169-7012-441F-9EFF-03F8866C46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3509260"/>
              </p:ext>
            </p:extLst>
          </p:nvPr>
        </p:nvGraphicFramePr>
        <p:xfrm>
          <a:off x="881138" y="4491505"/>
          <a:ext cx="7200800" cy="2252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71709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/>
          <a:srcRect l="18271" t="47944" r="58105" b="13530"/>
          <a:stretch/>
        </p:blipFill>
        <p:spPr>
          <a:xfrm>
            <a:off x="683568" y="4489684"/>
            <a:ext cx="1710043" cy="151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nun? Informieren!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117A8-B79F-42E3-8B64-A68F3942C2E0}" type="datetime1">
              <a:rPr lang="de-DE" smtClean="0"/>
              <a:t>09.10.2025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4294967295"/>
          </p:nvPr>
        </p:nvSpPr>
        <p:spPr>
          <a:xfrm>
            <a:off x="2195736" y="4930384"/>
            <a:ext cx="1583158" cy="986188"/>
          </a:xfrm>
        </p:spPr>
        <p:txBody>
          <a:bodyPr/>
          <a:lstStyle/>
          <a:p>
            <a:r>
              <a:rPr lang="de-DE" sz="1000" dirty="0"/>
              <a:t>https://www.studieren-weltweit.de/welt-erleben/michelle-finnland/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l="17866" t="11424" r="18865" b="-1330"/>
          <a:stretch/>
        </p:blipFill>
        <p:spPr>
          <a:xfrm>
            <a:off x="121411" y="1019839"/>
            <a:ext cx="4047957" cy="3115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platzhalter 5"/>
          <p:cNvSpPr txBox="1">
            <a:spLocks/>
          </p:cNvSpPr>
          <p:nvPr/>
        </p:nvSpPr>
        <p:spPr bwMode="gray">
          <a:xfrm>
            <a:off x="4847498" y="3227637"/>
            <a:ext cx="3924300" cy="315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/>
              <a:t>https://www.hs-harz.de/studium/internationales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idx="1"/>
          </p:nvPr>
        </p:nvSpPr>
        <p:spPr>
          <a:xfrm>
            <a:off x="132977" y="4116821"/>
            <a:ext cx="3795848" cy="264372"/>
          </a:xfrm>
        </p:spPr>
        <p:txBody>
          <a:bodyPr/>
          <a:lstStyle/>
          <a:p>
            <a:pPr marL="0" indent="0">
              <a:buNone/>
            </a:pPr>
            <a:r>
              <a:rPr lang="de-DE" sz="1050" dirty="0"/>
              <a:t>https://www.studieren-weltweit.de/infos-finden/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726FCB-AE8D-4A69-BE4B-86F4B263E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957" y="3822689"/>
            <a:ext cx="2148239" cy="201622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573CAF2-DF16-415E-B801-724972EC9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465" y="304360"/>
            <a:ext cx="3219441" cy="2880000"/>
          </a:xfrm>
          <a:prstGeom prst="rect">
            <a:avLst/>
          </a:prstGeom>
        </p:spPr>
      </p:pic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5AAE9D26-85C9-4E51-9AC6-C479A0C8F615}"/>
              </a:ext>
            </a:extLst>
          </p:cNvPr>
          <p:cNvSpPr/>
          <p:nvPr/>
        </p:nvSpPr>
        <p:spPr>
          <a:xfrm rot="20235810">
            <a:off x="5584936" y="3010841"/>
            <a:ext cx="639255" cy="968677"/>
          </a:xfrm>
          <a:prstGeom prst="downArrow">
            <a:avLst>
              <a:gd name="adj1" fmla="val 26767"/>
              <a:gd name="adj2" fmla="val 50000"/>
            </a:avLst>
          </a:prstGeom>
          <a:solidFill>
            <a:srgbClr val="459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25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nun? Informieren!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117A8-B79F-42E3-8B64-A68F3942C2E0}" type="datetime1">
              <a:rPr lang="de-DE" smtClean="0"/>
              <a:t>09.10.2025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183CA0D-9EE7-4F94-A11C-BB309CD90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6" y="1091624"/>
            <a:ext cx="8310668" cy="467475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FA4F402-E33D-4611-A6C4-CC201E9A45F7}"/>
              </a:ext>
            </a:extLst>
          </p:cNvPr>
          <p:cNvSpPr/>
          <p:nvPr/>
        </p:nvSpPr>
        <p:spPr>
          <a:xfrm>
            <a:off x="531035" y="4273840"/>
            <a:ext cx="6480522" cy="955360"/>
          </a:xfrm>
          <a:prstGeom prst="rect">
            <a:avLst/>
          </a:prstGeom>
          <a:solidFill>
            <a:srgbClr val="FAB0B0">
              <a:alpha val="10000"/>
            </a:srgbClr>
          </a:solidFill>
          <a:ln>
            <a:solidFill>
              <a:srgbClr val="F4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144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nun? Informieren!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117A8-B79F-42E3-8B64-A68F3942C2E0}" type="datetime1">
              <a:rPr lang="de-DE" smtClean="0"/>
              <a:t>09.10.2025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97EEE3-CC79-4A53-BC08-4908F7F90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9711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6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01" y="1412776"/>
            <a:ext cx="6008274" cy="45062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de-DE" dirty="0"/>
            </a:br>
            <a:r>
              <a:rPr lang="de-DE" dirty="0"/>
              <a:t>Vom Harz in die Welt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de-DE" sz="2000"/>
              <a:t>Dein Weg zum Auslandsstudium</a:t>
            </a:r>
            <a:endParaRPr lang="de-DE" sz="200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990-F069-4243-87A5-BA036F9D807A}" type="datetime1">
              <a:rPr lang="de-DE" smtClean="0"/>
              <a:t>09.10.2025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311524" y="6432160"/>
            <a:ext cx="3889375" cy="144000"/>
          </a:xfrm>
        </p:spPr>
        <p:txBody>
          <a:bodyPr/>
          <a:lstStyle/>
          <a:p>
            <a:r>
              <a:rPr lang="de-DE" dirty="0"/>
              <a:t>Jana Beiser &amp; Katharina Pape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FC42FAD-EFEA-4748-9DFE-F4118BB15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94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627618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93420"/>
            <a:ext cx="8027988" cy="473010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de-DE" dirty="0"/>
              <a:t>Und nun? Bewerben!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49" y="4341459"/>
            <a:ext cx="8352731" cy="422275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Bewerbung erfolgt etwa ein Jahr vor Beginn des Auslandssemesters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9E68-6311-4D13-8146-A780607F5A84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4294967295"/>
          </p:nvPr>
        </p:nvSpPr>
        <p:spPr>
          <a:xfrm>
            <a:off x="1907704" y="2573611"/>
            <a:ext cx="5400600" cy="1225550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Bewerbungsfristen: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2000" dirty="0"/>
              <a:t>01. Dezember für Wintersemester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2000" dirty="0"/>
              <a:t>15. Juni für Sommersemester</a:t>
            </a:r>
          </a:p>
          <a:p>
            <a:pPr marL="361950" lvl="2" indent="0">
              <a:buNone/>
            </a:pPr>
            <a:endParaRPr lang="de-DE" sz="2000" dirty="0"/>
          </a:p>
        </p:txBody>
      </p:sp>
      <p:sp>
        <p:nvSpPr>
          <p:cNvPr id="10" name="Inhaltsplatzhalter 2"/>
          <p:cNvSpPr>
            <a:spLocks noGrp="1"/>
          </p:cNvSpPr>
          <p:nvPr>
            <p:ph idx="4294967295"/>
          </p:nvPr>
        </p:nvSpPr>
        <p:spPr>
          <a:xfrm>
            <a:off x="539749" y="1214462"/>
            <a:ext cx="8181975" cy="1225550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Bewerbung erfolgt über ein Onlineformular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2000" dirty="0"/>
              <a:t>Nötige Dokumente: u.a. Sprachnachweis, aktueller Notenspiegel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2000" dirty="0"/>
              <a:t>Wird etwa einen Monat vor Bewerbungsfrist freigeschaltet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4294967295"/>
          </p:nvPr>
        </p:nvSpPr>
        <p:spPr>
          <a:xfrm>
            <a:off x="519112" y="5306033"/>
            <a:ext cx="8181975" cy="283207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361950" lvl="2" indent="0">
              <a:buNone/>
            </a:pPr>
            <a:r>
              <a:rPr lang="de-DE" sz="1600" dirty="0"/>
              <a:t>https://www.hs-harz.de/studium/internationales/auslandsstudium/bewerbungsablauf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gray">
          <a:xfrm>
            <a:off x="539749" y="1268760"/>
            <a:ext cx="8063079" cy="964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8892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627618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93420"/>
            <a:ext cx="8027988" cy="473010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de-DE" dirty="0"/>
              <a:t>Und nun? Bewerben!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9E68-6311-4D13-8146-A780607F5A84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gray">
          <a:xfrm>
            <a:off x="539749" y="1268760"/>
            <a:ext cx="8063079" cy="964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D790CB63-F4B3-4439-AB51-4C9623106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0505" y="2541258"/>
            <a:ext cx="2752464" cy="1643088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5D0687A-C71C-426D-A98E-C279E7091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23" y="1380698"/>
            <a:ext cx="5075485" cy="373095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C751C10-75BA-4FEC-883C-50E91FFE2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488" y="4405946"/>
            <a:ext cx="2896499" cy="1643088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B339D26-AB39-45B1-A46C-E9356AFD2F00}"/>
              </a:ext>
            </a:extLst>
          </p:cNvPr>
          <p:cNvCxnSpPr>
            <a:cxnSpLocks/>
          </p:cNvCxnSpPr>
          <p:nvPr/>
        </p:nvCxnSpPr>
        <p:spPr>
          <a:xfrm>
            <a:off x="5461572" y="2541258"/>
            <a:ext cx="51038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0DD46EC0-42C2-480D-BE14-D17A335DE6C1}"/>
              </a:ext>
            </a:extLst>
          </p:cNvPr>
          <p:cNvCxnSpPr>
            <a:cxnSpLocks/>
          </p:cNvCxnSpPr>
          <p:nvPr/>
        </p:nvCxnSpPr>
        <p:spPr>
          <a:xfrm>
            <a:off x="5461572" y="4177137"/>
            <a:ext cx="445736" cy="22880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>
            <a:extLst>
              <a:ext uri="{FF2B5EF4-FFF2-40B4-BE49-F238E27FC236}">
                <a16:creationId xmlns:a16="http://schemas.microsoft.com/office/drawing/2014/main" id="{4DB97BE1-559E-4AE6-9856-0B56FDF5F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0341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7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6BA387F-94BD-42B9-91C4-8A15E883C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4958" r="3935" b="16106"/>
          <a:stretch/>
        </p:blipFill>
        <p:spPr>
          <a:xfrm>
            <a:off x="0" y="-5463"/>
            <a:ext cx="9144000" cy="61653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93420"/>
            <a:ext cx="8352730" cy="955360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de-DE" dirty="0"/>
              <a:t>Du bist noch unsicher? Ein Semester im Ausland ist dir zu lang?</a:t>
            </a:r>
            <a:br>
              <a:rPr lang="de-DE" dirty="0"/>
            </a:b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A644-7679-4F1E-BFCE-787DA8F0095E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27CE5C-C6E4-4531-9A9B-029668763278}"/>
              </a:ext>
            </a:extLst>
          </p:cNvPr>
          <p:cNvSpPr txBox="1"/>
          <p:nvPr/>
        </p:nvSpPr>
        <p:spPr>
          <a:xfrm>
            <a:off x="1187623" y="1566503"/>
            <a:ext cx="7704083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dirty="0" err="1"/>
              <a:t>Kurzzeitmobilitäten</a:t>
            </a:r>
            <a:r>
              <a:rPr lang="de-DE" sz="2000" dirty="0"/>
              <a:t>, z.B. Winter/Summer Schools</a:t>
            </a:r>
          </a:p>
        </p:txBody>
      </p:sp>
      <p:sp>
        <p:nvSpPr>
          <p:cNvPr id="11" name="Pfeil: gebogen 10">
            <a:extLst>
              <a:ext uri="{FF2B5EF4-FFF2-40B4-BE49-F238E27FC236}">
                <a16:creationId xmlns:a16="http://schemas.microsoft.com/office/drawing/2014/main" id="{67ADB2D6-D2B3-4B05-9F37-35416EFE58EC}"/>
              </a:ext>
            </a:extLst>
          </p:cNvPr>
          <p:cNvSpPr/>
          <p:nvPr/>
        </p:nvSpPr>
        <p:spPr>
          <a:xfrm flipV="1">
            <a:off x="735274" y="1585053"/>
            <a:ext cx="400110" cy="259641"/>
          </a:xfrm>
          <a:prstGeom prst="bentArrow">
            <a:avLst>
              <a:gd name="adj1" fmla="val 19598"/>
              <a:gd name="adj2" fmla="val 25000"/>
              <a:gd name="adj3" fmla="val 25000"/>
              <a:gd name="adj4" fmla="val 5185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96B1ABF-3B7A-4B28-A2E5-69614254929A}"/>
              </a:ext>
            </a:extLst>
          </p:cNvPr>
          <p:cNvSpPr txBox="1"/>
          <p:nvPr/>
        </p:nvSpPr>
        <p:spPr>
          <a:xfrm>
            <a:off x="1187623" y="2612790"/>
            <a:ext cx="7704083" cy="58477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Erwerb von Fachkenntnissen, neue Erfahrungen, Verbesserung Sprachkenntnisse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8E6A3A9-4823-4339-9A72-BF220731E2CE}"/>
              </a:ext>
            </a:extLst>
          </p:cNvPr>
          <p:cNvSpPr txBox="1"/>
          <p:nvPr/>
        </p:nvSpPr>
        <p:spPr>
          <a:xfrm>
            <a:off x="1187623" y="3268902"/>
            <a:ext cx="7704083" cy="58477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Semesterdaten weltweit sehr unterschiedlich &gt; oft während unserer Vorlesungszeit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FFA449-2B2C-4B2F-B4E0-7EDF3384A444}"/>
              </a:ext>
            </a:extLst>
          </p:cNvPr>
          <p:cNvSpPr txBox="1"/>
          <p:nvPr/>
        </p:nvSpPr>
        <p:spPr>
          <a:xfrm>
            <a:off x="1187623" y="3925014"/>
            <a:ext cx="7704083" cy="58477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Bewerbung und Teilnahme erfolgt i.d.R. in Eigenverantwortung und Selbstorganisation (abhängig vom Angebot)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2A5875E-D81B-48AE-9A35-4F72097B6F54}"/>
              </a:ext>
            </a:extLst>
          </p:cNvPr>
          <p:cNvSpPr txBox="1"/>
          <p:nvPr/>
        </p:nvSpPr>
        <p:spPr>
          <a:xfrm>
            <a:off x="1187623" y="4581128"/>
            <a:ext cx="7704083" cy="33855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Kosten: Gebühren hängen vom Programm und inkludierten Leistungen ab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17C9995-3F43-40E4-B924-4B544F14F1B5}"/>
              </a:ext>
            </a:extLst>
          </p:cNvPr>
          <p:cNvSpPr txBox="1"/>
          <p:nvPr/>
        </p:nvSpPr>
        <p:spPr>
          <a:xfrm>
            <a:off x="1187623" y="2202899"/>
            <a:ext cx="7704083" cy="33855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Dauer zw. zwei und vier Wochen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F8EF944-DFD0-4713-BD60-ECDA287E6D4C}"/>
              </a:ext>
            </a:extLst>
          </p:cNvPr>
          <p:cNvSpPr txBox="1"/>
          <p:nvPr/>
        </p:nvSpPr>
        <p:spPr>
          <a:xfrm>
            <a:off x="1061476" y="5203939"/>
            <a:ext cx="1998356" cy="33855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Aktuelle Angebote: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CC4DA29-DC5F-4B8A-B806-9629F7A96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203939"/>
            <a:ext cx="830197" cy="8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7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BD86EBB-5F44-4E0C-AA50-6C6D1D941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18955" r="5644"/>
          <a:stretch/>
        </p:blipFill>
        <p:spPr>
          <a:xfrm>
            <a:off x="0" y="0"/>
            <a:ext cx="9144000" cy="61930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35874"/>
            <a:ext cx="8205910" cy="955360"/>
          </a:xfrm>
          <a:solidFill>
            <a:srgbClr val="FFFFFF">
              <a:alpha val="65000"/>
            </a:srgbClr>
          </a:solidFill>
        </p:spPr>
        <p:txBody>
          <a:bodyPr/>
          <a:lstStyle/>
          <a:p>
            <a:r>
              <a:rPr lang="de-DE" dirty="0"/>
              <a:t>Du möchtest lieber ein Auslandspraktikum machen?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6870" y="1516861"/>
            <a:ext cx="5184576" cy="3824277"/>
          </a:xfrm>
          <a:solidFill>
            <a:srgbClr val="FFFFFF">
              <a:alpha val="65000"/>
            </a:srgbClr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Verschiedene Ansprechpartner: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Praxissemesterbeauftragte des Fachbereichs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Career Service an der HS Harz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1800" dirty="0"/>
              <a:t>Stellendatenbank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Erasmus-Praktika Sachsen-Anhalt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DAAD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/>
              <a:t>Allg. </a:t>
            </a:r>
            <a:r>
              <a:rPr lang="de-DE" dirty="0"/>
              <a:t>Informationen unter:</a:t>
            </a:r>
          </a:p>
          <a:p>
            <a:pPr marL="180975" lvl="1" indent="0">
              <a:buNone/>
            </a:pPr>
            <a:r>
              <a:rPr lang="de-DE" sz="1050" dirty="0"/>
              <a:t>  </a:t>
            </a:r>
            <a:r>
              <a:rPr lang="de-DE" sz="1050" dirty="0">
                <a:hlinkClick r:id="rId3"/>
              </a:rPr>
              <a:t>https://www.hs-harz.de/studium/internationales/auslandspraktikum</a:t>
            </a:r>
            <a:endParaRPr lang="de-DE" sz="1050" dirty="0"/>
          </a:p>
          <a:p>
            <a:pPr marL="180975" lvl="1" indent="0">
              <a:buNone/>
            </a:pPr>
            <a:endParaRPr lang="de-DE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Praktikumsordnungen der Fachbereiche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5A644-7679-4F1E-BFCE-787DA8F0095E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</p:spTree>
    <p:extLst>
      <p:ext uri="{BB962C8B-B14F-4D97-AF65-F5344CB8AC3E}">
        <p14:creationId xmlns:p14="http://schemas.microsoft.com/office/powerpoint/2010/main" val="3448141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F9560-C177-40CF-A9E9-54A3443F9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Bildunterschrift in 10 Pt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00BFD-8517-4F61-97BA-8CE02F2D9570}" type="datetime1">
              <a:rPr lang="de-DE" smtClean="0"/>
              <a:t>09.10.2025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b="8497"/>
          <a:stretch/>
        </p:blipFill>
        <p:spPr>
          <a:xfrm>
            <a:off x="-91492" y="0"/>
            <a:ext cx="9358436" cy="625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01" y="1412776"/>
            <a:ext cx="6008274" cy="45062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de-DE" dirty="0"/>
            </a:br>
            <a:r>
              <a:rPr lang="de-DE" dirty="0"/>
              <a:t>Vom Harz in die Welt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de-DE" sz="2000"/>
              <a:t>Dein Weg zum Auslandsstudium</a:t>
            </a:r>
            <a:endParaRPr lang="de-DE" sz="200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0C990-F069-4243-87A5-BA036F9D807A}" type="datetime1">
              <a:rPr lang="de-DE" smtClean="0"/>
              <a:t>09.10.2025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311524" y="6432160"/>
            <a:ext cx="3889375" cy="144000"/>
          </a:xfrm>
        </p:spPr>
        <p:txBody>
          <a:bodyPr/>
          <a:lstStyle/>
          <a:p>
            <a:r>
              <a:rPr lang="de-DE" dirty="0"/>
              <a:t>Jana Beiser &amp; Katharina Pape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FC42FAD-EFEA-4748-9DFE-F4118BB15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12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81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000" b="1" dirty="0"/>
              <a:t>International Office</a:t>
            </a:r>
          </a:p>
          <a:p>
            <a:r>
              <a:rPr lang="de-DE" sz="2000" dirty="0"/>
              <a:t>Campus Zentrum (4.018/4.020/4.021)</a:t>
            </a:r>
          </a:p>
          <a:p>
            <a:r>
              <a:rPr lang="de-DE" sz="2000" dirty="0"/>
              <a:t>www.hs-harz.de/auslandsstudium</a:t>
            </a:r>
          </a:p>
          <a:p>
            <a:endParaRPr lang="de-DE" sz="2000" dirty="0"/>
          </a:p>
          <a:p>
            <a:r>
              <a:rPr lang="de-DE" sz="2000" dirty="0"/>
              <a:t>E-Mail: </a:t>
            </a:r>
            <a:r>
              <a:rPr lang="de-DE" sz="2000" dirty="0">
                <a:hlinkClick r:id="rId2"/>
              </a:rPr>
              <a:t>outgoing@hs-harz.de</a:t>
            </a:r>
            <a:endParaRPr lang="de-DE" sz="2000" dirty="0"/>
          </a:p>
          <a:p>
            <a:r>
              <a:rPr lang="de-DE" sz="2000" dirty="0"/>
              <a:t>Telefon: 03943 –  659 153/ 156     </a:t>
            </a:r>
          </a:p>
          <a:p>
            <a:endParaRPr lang="de-DE" sz="2000" dirty="0"/>
          </a:p>
          <a:p>
            <a:r>
              <a:rPr lang="de-DE" sz="2000" dirty="0"/>
              <a:t>Friedrichstraße 57 –  59 </a:t>
            </a:r>
          </a:p>
          <a:p>
            <a:r>
              <a:rPr lang="de-DE" sz="2000" dirty="0"/>
              <a:t>38855 Wernigerode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E9C5-568D-436C-A2ED-6F426BF28CD7}" type="datetime1">
              <a:rPr lang="de-DE" smtClean="0"/>
              <a:t>09.10.2025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D5D4D2"/>
              </a:clrFrom>
              <a:clrTo>
                <a:srgbClr val="D5D4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8" t="24799" r="29502" b="19550"/>
          <a:stretch/>
        </p:blipFill>
        <p:spPr>
          <a:xfrm rot="11105060">
            <a:off x="6861583" y="186664"/>
            <a:ext cx="1926699" cy="1791492"/>
          </a:xfrm>
          <a:prstGeom prst="ellipse">
            <a:avLst/>
          </a:prstGeom>
          <a:ln w="63500" cap="rnd">
            <a:noFill/>
            <a:prstDash val="sysDot"/>
          </a:ln>
          <a:effectLst>
            <a:glow rad="139700">
              <a:srgbClr val="0070C0">
                <a:alpha val="40000"/>
              </a:srgbClr>
            </a:glow>
            <a:outerShdw blurRad="381000" dist="292100" dir="5400000" sx="-80000" sy="-18000" rotWithShape="0">
              <a:srgbClr val="0070C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39F8F9E-5E61-420F-B7FB-C5261C123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80971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331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Austauschprogramm</a:t>
            </a:r>
            <a:br>
              <a:rPr lang="de-DE" dirty="0"/>
            </a:br>
            <a:r>
              <a:rPr lang="de-DE" dirty="0">
                <a:solidFill>
                  <a:schemeClr val="tx2"/>
                </a:solidFill>
              </a:rPr>
              <a:t>Der Bewerbungsprozess </a:t>
            </a:r>
            <a:br>
              <a:rPr lang="de-DE" dirty="0"/>
            </a:b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DA30-8124-48A4-A934-9B0C18FD74CF}" type="datetime1">
              <a:rPr lang="de-DE" smtClean="0"/>
              <a:t>09.10.2025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75175BD-331B-4A2D-9FD2-8CC1D787C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51"/>
          <a:stretch/>
        </p:blipFill>
        <p:spPr>
          <a:xfrm>
            <a:off x="107504" y="1830713"/>
            <a:ext cx="8784976" cy="31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5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bringt mir ein Auslandsstudium?</a:t>
            </a:r>
            <a:br>
              <a:rPr lang="de-DE" dirty="0"/>
            </a:b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9719EB-2544-408E-9543-619929104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8065-DFCA-4695-8AE6-6148E2BB84F6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9" name="CustomShape 4"/>
          <p:cNvSpPr/>
          <p:nvPr/>
        </p:nvSpPr>
        <p:spPr>
          <a:xfrm rot="649659">
            <a:off x="2388328" y="1116826"/>
            <a:ext cx="2159640" cy="2325600"/>
          </a:xfrm>
          <a:prstGeom prst="rect">
            <a:avLst/>
          </a:prstGeom>
          <a:solidFill>
            <a:schemeClr val="bg2"/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r>
              <a:rPr lang="de-DE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Neue LT 55 Roman" pitchFamily="34" charset="0"/>
                <a:ea typeface="DejaVu Sans"/>
              </a:rPr>
              <a:t>Freunde finden</a:t>
            </a:r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098">
            <a:off x="2357585" y="1127998"/>
            <a:ext cx="2219094" cy="2103302"/>
          </a:xfrm>
          <a:prstGeom prst="rect">
            <a:avLst/>
          </a:prstGeom>
        </p:spPr>
      </p:pic>
      <p:sp>
        <p:nvSpPr>
          <p:cNvPr id="10" name="CustomShape 4"/>
          <p:cNvSpPr/>
          <p:nvPr/>
        </p:nvSpPr>
        <p:spPr>
          <a:xfrm rot="21191803">
            <a:off x="168528" y="1090828"/>
            <a:ext cx="2159640" cy="2325600"/>
          </a:xfrm>
          <a:prstGeom prst="rect">
            <a:avLst/>
          </a:prstGeom>
          <a:solidFill>
            <a:schemeClr val="bg2"/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r>
              <a:rPr lang="de-DE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Neue LT 55 Roman" pitchFamily="34" charset="0"/>
                <a:ea typeface="DejaVu Sans"/>
              </a:rPr>
              <a:t>Neue Perspektiven entdecken</a:t>
            </a:r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</p:txBody>
      </p:sp>
      <p:sp>
        <p:nvSpPr>
          <p:cNvPr id="16" name="CustomShape 4"/>
          <p:cNvSpPr/>
          <p:nvPr/>
        </p:nvSpPr>
        <p:spPr>
          <a:xfrm rot="21171675">
            <a:off x="4588373" y="1000331"/>
            <a:ext cx="2159640" cy="2325600"/>
          </a:xfrm>
          <a:prstGeom prst="rect">
            <a:avLst/>
          </a:prstGeom>
          <a:solidFill>
            <a:schemeClr val="bg2"/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r>
              <a:rPr lang="de-DE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Neue LT 55 Roman" pitchFamily="34" charset="0"/>
                <a:ea typeface="DejaVu Sans"/>
              </a:rPr>
              <a:t>Erfahrungen sammeln</a:t>
            </a:r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b="15027"/>
          <a:stretch/>
        </p:blipFill>
        <p:spPr>
          <a:xfrm rot="4942691">
            <a:off x="4725975" y="1127528"/>
            <a:ext cx="1883833" cy="1863737"/>
          </a:xfrm>
          <a:prstGeom prst="rect">
            <a:avLst/>
          </a:prstGeom>
        </p:spPr>
      </p:pic>
      <p:sp>
        <p:nvSpPr>
          <p:cNvPr id="18" name="CustomShape 4"/>
          <p:cNvSpPr/>
          <p:nvPr/>
        </p:nvSpPr>
        <p:spPr>
          <a:xfrm rot="331925">
            <a:off x="6789779" y="1120198"/>
            <a:ext cx="2159640" cy="2325600"/>
          </a:xfrm>
          <a:prstGeom prst="rect">
            <a:avLst/>
          </a:prstGeom>
          <a:solidFill>
            <a:schemeClr val="bg2"/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r>
              <a:rPr lang="de-DE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Neue LT 55 Roman" pitchFamily="34" charset="0"/>
                <a:ea typeface="DejaVu Sans"/>
              </a:rPr>
              <a:t>Sprachkenntnisse verbessern</a:t>
            </a:r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29001" r="31100" b="-3200"/>
          <a:stretch/>
        </p:blipFill>
        <p:spPr>
          <a:xfrm rot="348161">
            <a:off x="6938660" y="1239709"/>
            <a:ext cx="1892737" cy="187988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1" t="-1" b="827"/>
          <a:stretch/>
        </p:blipFill>
        <p:spPr>
          <a:xfrm rot="21202731">
            <a:off x="289455" y="1189755"/>
            <a:ext cx="1878461" cy="1825249"/>
          </a:xfrm>
          <a:prstGeom prst="rect">
            <a:avLst/>
          </a:prstGeom>
        </p:spPr>
      </p:pic>
      <p:sp>
        <p:nvSpPr>
          <p:cNvPr id="20" name="CustomShape 4"/>
          <p:cNvSpPr/>
          <p:nvPr/>
        </p:nvSpPr>
        <p:spPr>
          <a:xfrm rot="269819">
            <a:off x="168528" y="3705662"/>
            <a:ext cx="2159640" cy="2325600"/>
          </a:xfrm>
          <a:prstGeom prst="rect">
            <a:avLst/>
          </a:prstGeom>
          <a:solidFill>
            <a:schemeClr val="bg2"/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r>
              <a:rPr lang="de-DE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Neue LT 55 Roman" pitchFamily="34" charset="0"/>
                <a:ea typeface="DejaVu Sans"/>
              </a:rPr>
              <a:t>Andere Kulturen entdecken</a:t>
            </a:r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2" t="39899" r="1999" b="23352"/>
          <a:stretch/>
        </p:blipFill>
        <p:spPr>
          <a:xfrm rot="303862">
            <a:off x="291908" y="3822845"/>
            <a:ext cx="1934803" cy="1830219"/>
          </a:xfrm>
          <a:prstGeom prst="rect">
            <a:avLst/>
          </a:prstGeom>
        </p:spPr>
      </p:pic>
      <p:sp>
        <p:nvSpPr>
          <p:cNvPr id="22" name="CustomShape 4"/>
          <p:cNvSpPr/>
          <p:nvPr/>
        </p:nvSpPr>
        <p:spPr>
          <a:xfrm rot="21177228">
            <a:off x="2387072" y="3615913"/>
            <a:ext cx="2159640" cy="2325600"/>
          </a:xfrm>
          <a:prstGeom prst="rect">
            <a:avLst/>
          </a:prstGeom>
          <a:solidFill>
            <a:schemeClr val="bg2"/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r>
              <a:rPr lang="de-DE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Neue LT 55 Roman" pitchFamily="34" charset="0"/>
                <a:ea typeface="DejaVu Sans"/>
              </a:rPr>
              <a:t>Vielfalt leben</a:t>
            </a:r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</p:txBody>
      </p:sp>
      <p:sp>
        <p:nvSpPr>
          <p:cNvPr id="23" name="CustomShape 4"/>
          <p:cNvSpPr/>
          <p:nvPr/>
        </p:nvSpPr>
        <p:spPr>
          <a:xfrm rot="21176286">
            <a:off x="6768062" y="3536479"/>
            <a:ext cx="2159640" cy="2325600"/>
          </a:xfrm>
          <a:prstGeom prst="rect">
            <a:avLst/>
          </a:prstGeom>
          <a:solidFill>
            <a:schemeClr val="bg2"/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r>
              <a:rPr lang="de-DE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Neue LT 55 Roman" pitchFamily="34" charset="0"/>
                <a:ea typeface="DejaVu Sans"/>
              </a:rPr>
              <a:t>Fachkenntnisse erweitern</a:t>
            </a:r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9" t="6552" r="26501" b="45149"/>
          <a:stretch/>
        </p:blipFill>
        <p:spPr>
          <a:xfrm rot="4938228">
            <a:off x="6889752" y="3618582"/>
            <a:ext cx="1916263" cy="1933611"/>
          </a:xfrm>
          <a:prstGeom prst="rect">
            <a:avLst/>
          </a:prstGeom>
        </p:spPr>
      </p:pic>
      <p:sp>
        <p:nvSpPr>
          <p:cNvPr id="24" name="CustomShape 4"/>
          <p:cNvSpPr/>
          <p:nvPr/>
        </p:nvSpPr>
        <p:spPr>
          <a:xfrm rot="324936">
            <a:off x="4658668" y="3754130"/>
            <a:ext cx="2159640" cy="2325600"/>
          </a:xfrm>
          <a:prstGeom prst="rect">
            <a:avLst/>
          </a:prstGeom>
          <a:solidFill>
            <a:schemeClr val="bg2"/>
          </a:solidFill>
          <a:ln w="9360">
            <a:solidFill>
              <a:schemeClr val="tx1">
                <a:lumMod val="50000"/>
                <a:lumOff val="50000"/>
              </a:schemeClr>
            </a:solidFill>
            <a:round/>
          </a:ln>
          <a:effectLst>
            <a:glow>
              <a:schemeClr val="accent1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  <a:p>
            <a:pPr algn="ctr"/>
            <a:r>
              <a:rPr lang="de-DE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Neue LT 55 Roman" pitchFamily="34" charset="0"/>
                <a:ea typeface="DejaVu Sans"/>
              </a:rPr>
              <a:t>Eigeninitiative entwickeln</a:t>
            </a:r>
            <a:endParaRPr lang="de-DE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Neue LT 55 Roman" pitchFamily="34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6803" r="27856" b="12454"/>
          <a:stretch/>
        </p:blipFill>
        <p:spPr>
          <a:xfrm rot="21138797">
            <a:off x="2513184" y="3745092"/>
            <a:ext cx="1918201" cy="1887111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5" t="37799" r="30700" b="13902"/>
          <a:stretch/>
        </p:blipFill>
        <p:spPr>
          <a:xfrm rot="338623">
            <a:off x="4802738" y="3874396"/>
            <a:ext cx="1896151" cy="18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24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8777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49" y="493420"/>
            <a:ext cx="8280077" cy="487308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de-DE" dirty="0"/>
              <a:t>Welche Möglichkeiten habe ich?</a:t>
            </a:r>
            <a:br>
              <a:rPr lang="de-DE" dirty="0"/>
            </a:b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1664803"/>
            <a:ext cx="4176266" cy="4284477"/>
          </a:xfrm>
          <a:solidFill>
            <a:srgbClr val="FFFFFF">
              <a:alpha val="65000"/>
            </a:srgbClr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Teilnahme an einem </a:t>
            </a:r>
            <a:r>
              <a:rPr lang="de-DE" b="1" dirty="0"/>
              <a:t>Austauschprogramm</a:t>
            </a:r>
            <a:r>
              <a:rPr lang="de-DE" dirty="0"/>
              <a:t> an einer Partnerhochschule der Hochschule Harz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besondere Konditionen durch Kooperationen der Hochschulen (bspw. keine oder vergünstigte Studiengebühren, in EU-Ländern Mobilitätszuschuss, vereinfachtes Bewerbungsverfahren)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461D-EA58-44E2-AF0B-B34D09556043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4932040" y="1664803"/>
            <a:ext cx="3887787" cy="3132349"/>
          </a:xfrm>
          <a:solidFill>
            <a:srgbClr val="FFFFFF">
              <a:alpha val="65000"/>
            </a:srgbClr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Studium an einer selbstgesuchten Hochschule im Ausland (</a:t>
            </a:r>
            <a:r>
              <a:rPr lang="de-DE" b="1" dirty="0"/>
              <a:t>Free </a:t>
            </a:r>
            <a:r>
              <a:rPr lang="de-DE" b="1" dirty="0" err="1"/>
              <a:t>Mover</a:t>
            </a:r>
            <a:r>
              <a:rPr lang="de-DE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/>
              <a:t>Studium an einer Hochschule, die keine Partnerhochschule der HS H ist</a:t>
            </a:r>
          </a:p>
        </p:txBody>
      </p:sp>
    </p:spTree>
    <p:extLst>
      <p:ext uri="{BB962C8B-B14F-4D97-AF65-F5344CB8AC3E}">
        <p14:creationId xmlns:p14="http://schemas.microsoft.com/office/powerpoint/2010/main" val="147575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2551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 welchen Ländern kann ich studieren?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11960" y="1664803"/>
            <a:ext cx="4752528" cy="3492389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de-DE" dirty="0"/>
              <a:t>Die Hochschule Harz hat mehr als 60 Partnerhochschulen in über 30 Ländern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800" dirty="0"/>
              <a:t>Australien, Belgien, Chile, China, Dänemark, Estland, Finnland, Frankreich, Indonesien, Irland, Japan, Kanada, Lettland, Litauen, Neuseeland, Niederlande, Norwegen, Österreich, Polen, Schweiz, Slowakei, Spanien, Südafrika, Thailand, Tschechien, Ungarn, USA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AE48-2384-4329-951F-3DA207166EDD}" type="datetime1">
              <a:rPr lang="de-DE" smtClean="0"/>
              <a:t>09.10.2025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type="body" sz="quarter" idx="4294967295"/>
          </p:nvPr>
        </p:nvSpPr>
        <p:spPr>
          <a:xfrm>
            <a:off x="0" y="5705475"/>
            <a:ext cx="3924300" cy="315913"/>
          </a:xfrm>
        </p:spPr>
        <p:txBody>
          <a:bodyPr/>
          <a:lstStyle/>
          <a:p>
            <a:r>
              <a:rPr lang="de-DE"/>
              <a:t>Bildunterschrift in 10 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3408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-675456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 kann ins Ausland gehen?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8978" y="2312133"/>
            <a:ext cx="3961014" cy="1762445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de-DE" sz="2000" u="sng" dirty="0"/>
              <a:t>Bachelor-Studierende</a:t>
            </a:r>
            <a:r>
              <a:rPr lang="de-DE" sz="2000" dirty="0"/>
              <a:t> ab dem 3. Fachsemester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u="sng" dirty="0"/>
              <a:t>Master-Studierende</a:t>
            </a:r>
            <a:r>
              <a:rPr lang="de-DE" sz="2000" dirty="0"/>
              <a:t> im 3. oder 4. Fachsemester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9E68-6311-4D13-8146-A780607F5A84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4679951" y="2350631"/>
            <a:ext cx="3887787" cy="1671638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In Studiengängen mit </a:t>
            </a:r>
            <a:r>
              <a:rPr lang="de-DE" sz="2000" u="sng" dirty="0"/>
              <a:t>integriertem „Fenster“</a:t>
            </a:r>
            <a:r>
              <a:rPr lang="de-DE" sz="2000" dirty="0"/>
              <a:t> für ein Auslandsstudium im 4. bzw. 7. Fachsemerster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gray">
          <a:xfrm>
            <a:off x="539749" y="1268760"/>
            <a:ext cx="8063079" cy="964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38978" y="1566503"/>
            <a:ext cx="8063080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Grundsätzlich jeder Studierender der Hochschule Harz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38978" y="4394520"/>
            <a:ext cx="8063080" cy="70788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Die Bewerbung um einen Auslandsstudienplatz an einer Partnerhochschule muss innerhalb der Regelstudienzeit erfolgen</a:t>
            </a:r>
          </a:p>
        </p:txBody>
      </p:sp>
    </p:spTree>
    <p:extLst>
      <p:ext uri="{BB962C8B-B14F-4D97-AF65-F5344CB8AC3E}">
        <p14:creationId xmlns:p14="http://schemas.microsoft.com/office/powerpoint/2010/main" val="124733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Wann kann ich ins Ausland gehen?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66159"/>
            <a:ext cx="3889375" cy="1906858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Wintersemester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2000" dirty="0"/>
              <a:t>Vorlesungsbeginn an der Partnerhochschule im August/ September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9E68-6311-4D13-8146-A780607F5A84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4928919" y="1666158"/>
            <a:ext cx="3887787" cy="2480217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Sommersemester: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Vorlesungsbeginn an der Partnerhochschule im Januar/Februar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u="sng" dirty="0"/>
              <a:t>ACHTUNG: eventuell noch Prüfungszeit an der HS H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gray">
          <a:xfrm>
            <a:off x="539749" y="1268760"/>
            <a:ext cx="8063079" cy="964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9759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Welche Kosten kommen auf mich zu?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49" y="1386823"/>
            <a:ext cx="8243804" cy="4134127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Eventuell Studiengebühren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Lebenshaltungskosten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2000" dirty="0"/>
              <a:t>Variieren ja nach Gastland und eigenen Gewohnheiten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Reisekosten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2000" dirty="0"/>
              <a:t>Hin- und Rückreise sowie Reisen vor 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Krankenversicherung (inkl. Krankenrücktransport), Haftpflicht- und Unfallversicherung, ggf. weitere Versicherungen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dirty="0"/>
              <a:t>Sonstige Gebühren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2000" dirty="0"/>
              <a:t>Materialien, Semestergebühren, Semesterticket, Visum, Sprachtest, Einschreibegebühren</a:t>
            </a:r>
          </a:p>
          <a:p>
            <a:pPr marL="361950" lvl="2" indent="0">
              <a:buNone/>
            </a:pPr>
            <a:endParaRPr lang="de-DE" sz="200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9E68-6311-4D13-8146-A780607F5A84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gray">
          <a:xfrm>
            <a:off x="539749" y="1268760"/>
            <a:ext cx="8063079" cy="964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76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/>
          <a:stretch/>
        </p:blipFill>
        <p:spPr>
          <a:xfrm>
            <a:off x="0" y="-315416"/>
            <a:ext cx="9144000" cy="62656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wie kann ich mir das leisten?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9E68-6311-4D13-8146-A780607F5A84}" type="datetime1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Jana Beiser &amp; Katharina Pape</a:t>
            </a:r>
          </a:p>
        </p:txBody>
      </p:sp>
      <p:sp>
        <p:nvSpPr>
          <p:cNvPr id="9" name="Inhaltsplatzhalter 5"/>
          <p:cNvSpPr txBox="1">
            <a:spLocks/>
          </p:cNvSpPr>
          <p:nvPr/>
        </p:nvSpPr>
        <p:spPr bwMode="gray">
          <a:xfrm>
            <a:off x="539749" y="1268760"/>
            <a:ext cx="8063079" cy="9641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38977" y="1566503"/>
            <a:ext cx="8064695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Auslands-BAföG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38752" y="3183694"/>
            <a:ext cx="8063851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Stipendium: DAAD- Stipendiendatenbank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1E0D8C-7CB9-4607-BAC4-FB5948CD60D6}"/>
              </a:ext>
            </a:extLst>
          </p:cNvPr>
          <p:cNvSpPr txBox="1"/>
          <p:nvPr/>
        </p:nvSpPr>
        <p:spPr>
          <a:xfrm>
            <a:off x="538751" y="3848532"/>
            <a:ext cx="8063851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Erspartes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6715C00-1BB7-4A57-BF03-343CB91217BA}"/>
              </a:ext>
            </a:extLst>
          </p:cNvPr>
          <p:cNvSpPr txBox="1"/>
          <p:nvPr/>
        </p:nvSpPr>
        <p:spPr>
          <a:xfrm>
            <a:off x="538751" y="4498912"/>
            <a:ext cx="8063851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Bildungskredit, Stipendien von Stiftungen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6CF8151-62B0-4826-AD7D-3ECF30234204}"/>
              </a:ext>
            </a:extLst>
          </p:cNvPr>
          <p:cNvSpPr txBox="1"/>
          <p:nvPr/>
        </p:nvSpPr>
        <p:spPr>
          <a:xfrm>
            <a:off x="538752" y="2225538"/>
            <a:ext cx="8064695" cy="70788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Bei Aufenthalten an einer Erasmus+ Partnerhochschule: ERASMUS+ (Mobilitätszuschuss ≠ Vollstipendium)</a:t>
            </a:r>
          </a:p>
        </p:txBody>
      </p:sp>
    </p:spTree>
    <p:extLst>
      <p:ext uri="{BB962C8B-B14F-4D97-AF65-F5344CB8AC3E}">
        <p14:creationId xmlns:p14="http://schemas.microsoft.com/office/powerpoint/2010/main" val="455198991"/>
      </p:ext>
    </p:extLst>
  </p:cSld>
  <p:clrMapOvr>
    <a:masterClrMapping/>
  </p:clrMapOvr>
</p:sld>
</file>

<file path=ppt/theme/theme1.xml><?xml version="1.0" encoding="utf-8"?>
<a:theme xmlns:a="http://schemas.openxmlformats.org/drawingml/2006/main" name="1_HSH">
  <a:themeElements>
    <a:clrScheme name="HSH">
      <a:dk1>
        <a:sysClr val="windowText" lastClr="000000"/>
      </a:dk1>
      <a:lt1>
        <a:sysClr val="window" lastClr="FFFFFF"/>
      </a:lt1>
      <a:dk2>
        <a:srgbClr val="AAAA91"/>
      </a:dk2>
      <a:lt2>
        <a:srgbClr val="EBEBEB"/>
      </a:lt2>
      <a:accent1>
        <a:srgbClr val="AAAA91"/>
      </a:accent1>
      <a:accent2>
        <a:srgbClr val="F0E164"/>
      </a:accent2>
      <a:accent3>
        <a:srgbClr val="C8D27D"/>
      </a:accent3>
      <a:accent4>
        <a:srgbClr val="96BEB4"/>
      </a:accent4>
      <a:accent5>
        <a:srgbClr val="8C8C8C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SH">
  <a:themeElements>
    <a:clrScheme name="HSH">
      <a:dk1>
        <a:sysClr val="windowText" lastClr="000000"/>
      </a:dk1>
      <a:lt1>
        <a:sysClr val="window" lastClr="FFFFFF"/>
      </a:lt1>
      <a:dk2>
        <a:srgbClr val="AAAA91"/>
      </a:dk2>
      <a:lt2>
        <a:srgbClr val="EBEBEB"/>
      </a:lt2>
      <a:accent1>
        <a:srgbClr val="AAAA91"/>
      </a:accent1>
      <a:accent2>
        <a:srgbClr val="F0E164"/>
      </a:accent2>
      <a:accent3>
        <a:srgbClr val="C8D27D"/>
      </a:accent3>
      <a:accent4>
        <a:srgbClr val="96BEB4"/>
      </a:accent4>
      <a:accent5>
        <a:srgbClr val="8C8C8C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795F3D47-D332-46DA-9283-C39460606F80}" vid="{F7B58C4A-54E1-47CD-A6C7-5E66BE5E5ECB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HSH_PowerPoint_FB-WW_de_4-3</Template>
  <TotalTime>0</TotalTime>
  <Words>1162</Words>
  <Application>Microsoft Office PowerPoint</Application>
  <PresentationFormat>Bildschirmpräsentation (4:3)</PresentationFormat>
  <Paragraphs>256</Paragraphs>
  <Slides>27</Slides>
  <Notes>0</Notes>
  <HiddenSlides>10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HelveticaNeue LT 55 Roman</vt:lpstr>
      <vt:lpstr>Roboto</vt:lpstr>
      <vt:lpstr>1_HSH</vt:lpstr>
      <vt:lpstr>HSH</vt:lpstr>
      <vt:lpstr>PowerPoint-Präsentation</vt:lpstr>
      <vt:lpstr> Vom Harz in die Welt</vt:lpstr>
      <vt:lpstr>Was bringt mir ein Auslandsstudium? </vt:lpstr>
      <vt:lpstr>Welche Möglichkeiten habe ich? </vt:lpstr>
      <vt:lpstr>In welchen Ländern kann ich studieren?</vt:lpstr>
      <vt:lpstr>Wer kann ins Ausland gehen?</vt:lpstr>
      <vt:lpstr>Wann kann ich ins Ausland gehen?</vt:lpstr>
      <vt:lpstr>Welche Kosten kommen auf mich zu?</vt:lpstr>
      <vt:lpstr>Und wie kann ich mir das leisten?</vt:lpstr>
      <vt:lpstr>PowerPoint-Präsentation</vt:lpstr>
      <vt:lpstr>PowerPoint-Präsentation</vt:lpstr>
      <vt:lpstr>PowerPoint-Präsentation</vt:lpstr>
      <vt:lpstr>Kann ich mir mein Auslandsstudium anerkennen lassen?</vt:lpstr>
      <vt:lpstr>Anmerkung für Studierende Fachbereich Wirtschaftswissenschaften:</vt:lpstr>
      <vt:lpstr>Welche Sprachenkenntnisse muss ich haben?</vt:lpstr>
      <vt:lpstr>Welchen Sprachnachweis muss ich einreichen? </vt:lpstr>
      <vt:lpstr>Was nun? Informieren!</vt:lpstr>
      <vt:lpstr>Was nun? Informieren!</vt:lpstr>
      <vt:lpstr>Was nun? Informieren!</vt:lpstr>
      <vt:lpstr>Und nun? Bewerben!</vt:lpstr>
      <vt:lpstr>Und nun? Bewerben!</vt:lpstr>
      <vt:lpstr>Du bist noch unsicher? Ein Semester im Ausland ist dir zu lang? </vt:lpstr>
      <vt:lpstr>Du möchtest lieber ein Auslandspraktikum machen?</vt:lpstr>
      <vt:lpstr>PowerPoint-Präsentation</vt:lpstr>
      <vt:lpstr> Vom Harz in die Welt</vt:lpstr>
      <vt:lpstr>PowerPoint-Präsentation</vt:lpstr>
      <vt:lpstr>Austauschprogramm Der Bewerbungsprozess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Vom Harz in die Welt</dc:title>
  <dc:creator>Katharina Pape</dc:creator>
  <cp:lastModifiedBy>Jana Beiser</cp:lastModifiedBy>
  <cp:revision>120</cp:revision>
  <cp:lastPrinted>2025-10-09T12:44:19Z</cp:lastPrinted>
  <dcterms:created xsi:type="dcterms:W3CDTF">2023-03-31T08:41:23Z</dcterms:created>
  <dcterms:modified xsi:type="dcterms:W3CDTF">2025-10-09T12:45:18Z</dcterms:modified>
</cp:coreProperties>
</file>